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83" r:id="rId4"/>
    <p:sldId id="266" r:id="rId5"/>
    <p:sldId id="267" r:id="rId6"/>
    <p:sldId id="284" r:id="rId7"/>
    <p:sldId id="286" r:id="rId8"/>
    <p:sldId id="270" r:id="rId9"/>
    <p:sldId id="271" r:id="rId10"/>
    <p:sldId id="272" r:id="rId11"/>
    <p:sldId id="273" r:id="rId12"/>
    <p:sldId id="280" r:id="rId13"/>
    <p:sldId id="277" r:id="rId14"/>
    <p:sldId id="278" r:id="rId15"/>
    <p:sldId id="279" r:id="rId16"/>
    <p:sldId id="281" r:id="rId17"/>
    <p:sldId id="282" r:id="rId18"/>
    <p:sldId id="264"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756F38-4C4A-2620-1CF9-D61C918673CB}" name="Georgia Walters" initials="GW" userId="9a7d203b22239fd6" providerId="Windows Live"/>
  <p188:author id="{6F0D5892-E30E-485F-19EC-8B237B836C47}" name="Jasmin Tse" initials="JT" userId="GKUib3dC9+D29ozLUQSRMc/nIIwbeOsaJEwXSRn/fdw="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D3D5"/>
    <a:srgbClr val="B4EEF2"/>
    <a:srgbClr val="017E35"/>
    <a:srgbClr val="EBE9DE"/>
    <a:srgbClr val="E9EADC"/>
    <a:srgbClr val="E6F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A5568E-A772-4EF9-BA99-34A598CAF024}" v="228" dt="2024-05-23T16:34:02.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921" autoAdjust="0"/>
    <p:restoredTop sz="94660"/>
  </p:normalViewPr>
  <p:slideViewPr>
    <p:cSldViewPr snapToGrid="0">
      <p:cViewPr varScale="1">
        <p:scale>
          <a:sx n="73" d="100"/>
          <a:sy n="73" d="100"/>
        </p:scale>
        <p:origin x="3090" y="7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A2489A-F7F5-42B2-B235-E65EF2932A15}" type="datetimeFigureOut">
              <a:rPr lang="en-GB" smtClean="0"/>
              <a:t>03/06/2024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2697528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A2489A-F7F5-42B2-B235-E65EF2932A15}" type="datetimeFigureOut">
              <a:rPr lang="en-GB" smtClean="0"/>
              <a:t>03/06/2024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3192818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A2489A-F7F5-42B2-B235-E65EF2932A15}" type="datetimeFigureOut">
              <a:rPr lang="en-GB" smtClean="0"/>
              <a:t>03/06/2024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596724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A2489A-F7F5-42B2-B235-E65EF2932A15}" type="datetimeFigureOut">
              <a:rPr lang="en-GB" smtClean="0"/>
              <a:t>03/06/2024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3159620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A2489A-F7F5-42B2-B235-E65EF2932A15}" type="datetimeFigureOut">
              <a:rPr lang="en-GB" smtClean="0"/>
              <a:t>03/06/2024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182433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A2489A-F7F5-42B2-B235-E65EF2932A15}" type="datetimeFigureOut">
              <a:rPr lang="en-GB" smtClean="0"/>
              <a:t>03/06/2024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1386101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A2489A-F7F5-42B2-B235-E65EF2932A15}" type="datetimeFigureOut">
              <a:rPr lang="en-GB" smtClean="0"/>
              <a:t>03/06/2024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1557461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A2489A-F7F5-42B2-B235-E65EF2932A15}" type="datetimeFigureOut">
              <a:rPr lang="en-GB" smtClean="0"/>
              <a:t>03/06/2024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458714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2489A-F7F5-42B2-B235-E65EF2932A15}" type="datetimeFigureOut">
              <a:rPr lang="en-GB" smtClean="0"/>
              <a:t>03/06/2024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218271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6A2489A-F7F5-42B2-B235-E65EF2932A15}" type="datetimeFigureOut">
              <a:rPr lang="en-GB" smtClean="0"/>
              <a:t>03/06/2024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4280222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6A2489A-F7F5-42B2-B235-E65EF2932A15}" type="datetimeFigureOut">
              <a:rPr lang="en-GB" smtClean="0"/>
              <a:t>03/06/2024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3F3A3A-2BE2-4515-8548-E708BCD0343D}" type="slidenum">
              <a:rPr lang="en-GB" smtClean="0"/>
              <a:t>‹#›</a:t>
            </a:fld>
            <a:endParaRPr lang="en-GB"/>
          </a:p>
        </p:txBody>
      </p:sp>
    </p:spTree>
    <p:extLst>
      <p:ext uri="{BB962C8B-B14F-4D97-AF65-F5344CB8AC3E}">
        <p14:creationId xmlns:p14="http://schemas.microsoft.com/office/powerpoint/2010/main" val="759190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F4F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66A2489A-F7F5-42B2-B235-E65EF2932A15}" type="datetimeFigureOut">
              <a:rPr lang="en-GB" smtClean="0"/>
              <a:t>03/06/2024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63F3A3A-2BE2-4515-8548-E708BCD0343D}" type="slidenum">
              <a:rPr lang="en-GB" smtClean="0"/>
              <a:t>‹#›</a:t>
            </a:fld>
            <a:endParaRPr lang="en-GB"/>
          </a:p>
        </p:txBody>
      </p:sp>
    </p:spTree>
    <p:extLst>
      <p:ext uri="{BB962C8B-B14F-4D97-AF65-F5344CB8AC3E}">
        <p14:creationId xmlns:p14="http://schemas.microsoft.com/office/powerpoint/2010/main" val="3743170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careerlab@sussex.ac.uk" TargetMode="External"/><Relationship Id="rId2" Type="http://schemas.openxmlformats.org/officeDocument/2006/relationships/hyperlink" Target="https://universityofsussex.zoom.us/j/92552748388" TargetMode="Externa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hyperlink" Target="https://universityofsussex.zoom.us/j/92552748388" TargetMode="External"/><Relationship Id="rId2" Type="http://schemas.openxmlformats.org/officeDocument/2006/relationships/hyperlink" Target="mailto:careerlab@sussex.ac.uk" TargetMode="External"/><Relationship Id="rId1" Type="http://schemas.openxmlformats.org/officeDocument/2006/relationships/slideLayout" Target="../slideLayouts/slideLayout1.xml"/><Relationship Id="rId4" Type="http://schemas.openxmlformats.org/officeDocument/2006/relationships/hyperlink" Target="https://universityofsussex.zoom.us/j/95175317542"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careerlab@sussex.ac.uk" TargetMode="External"/><Relationship Id="rId2" Type="http://schemas.openxmlformats.org/officeDocument/2006/relationships/hyperlink" Target="https://universityofsussex.zoom.us/j/94551922542" TargetMode="Externa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hyperlink" Target="https://www.sussex.ac.uk/its/help/guide?id=239" TargetMode="External"/><Relationship Id="rId2" Type="http://schemas.openxmlformats.org/officeDocument/2006/relationships/hyperlink" Target="https://support.zoom.us/hc/en-us/articles/201362413-Scheduling-meetings" TargetMode="External"/><Relationship Id="rId1" Type="http://schemas.openxmlformats.org/officeDocument/2006/relationships/slideLayout" Target="../slideLayouts/slideLayout1.xml"/><Relationship Id="rId5" Type="http://schemas.openxmlformats.org/officeDocument/2006/relationships/hyperlink" Target="https://student.sussex.ac.uk/your-studies/spaces" TargetMode="External"/><Relationship Id="rId4" Type="http://schemas.openxmlformats.org/officeDocument/2006/relationships/hyperlink" Target="mailto:careerlab@sussex.ac.uk"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careerlab@sussex.ac.uk" TargetMode="External"/><Relationship Id="rId2" Type="http://schemas.openxmlformats.org/officeDocument/2006/relationships/hyperlink" Target="https://careerhub.sussex.ac.uk/docs/232/The-Co-Creation-Space-Code-of-Conduct.pdf"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hyperlink" Target="https://universityofsussex.zoom.us/j/94551922542"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info@employ-ability.org.uk" TargetMode="External"/><Relationship Id="rId2" Type="http://schemas.openxmlformats.org/officeDocument/2006/relationships/hyperlink" Target="mailto:careerlab@sussex.ac.uk"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universityofsussex.zoom.us/j/95175317542" TargetMode="External"/><Relationship Id="rId2" Type="http://schemas.openxmlformats.org/officeDocument/2006/relationships/hyperlink" Target="https://universityofsussex.zoom.us/j/92552748388" TargetMode="External"/><Relationship Id="rId1" Type="http://schemas.openxmlformats.org/officeDocument/2006/relationships/slideLayout" Target="../slideLayouts/slideLayout1.xml"/><Relationship Id="rId4" Type="http://schemas.openxmlformats.org/officeDocument/2006/relationships/hyperlink" Target="https://universityofsussex.zoom.us/j/94551922542"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universityofsussex.zoom.us/j/95175317542" TargetMode="External"/><Relationship Id="rId2" Type="http://schemas.openxmlformats.org/officeDocument/2006/relationships/hyperlink" Target="https://universityofsussex.zoom.us/j/92552748388" TargetMode="External"/><Relationship Id="rId1" Type="http://schemas.openxmlformats.org/officeDocument/2006/relationships/slideLayout" Target="../slideLayouts/slideLayout1.xml"/><Relationship Id="rId4" Type="http://schemas.openxmlformats.org/officeDocument/2006/relationships/hyperlink" Target="https://universityofsussex.zoom.us/j/9455192254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tudent.sussex.ac.uk/international/visas/during-studies/working-during-studies"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mailto:studentaccounts@sussex.ac.uk" TargetMode="External"/><Relationship Id="rId2" Type="http://schemas.openxmlformats.org/officeDocument/2006/relationships/hyperlink" Target="https://www.livingwage.org.uk/what-real-living-wage" TargetMode="External"/><Relationship Id="rId1" Type="http://schemas.openxmlformats.org/officeDocument/2006/relationships/slideLayout" Target="../slideLayouts/slideLayout1.xml"/><Relationship Id="rId4" Type="http://schemas.openxmlformats.org/officeDocument/2006/relationships/hyperlink" Target="mailto:mailto@ssro@sussex.ac.u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support.zoom.us/hc/en-us/articles/201362233-Upgrading-Zoom-to-the-latest-version" TargetMode="External"/><Relationship Id="rId2" Type="http://schemas.openxmlformats.org/officeDocument/2006/relationships/hyperlink" Target="https://www.santanderopenacademy.com/en/index.html"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mailto:careerlab@sussex.ac.uk"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mailto:Careerlab@sussex.ac.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and green background with butterflies and wind turbines&#10;&#10;Description automatically generated">
            <a:extLst>
              <a:ext uri="{FF2B5EF4-FFF2-40B4-BE49-F238E27FC236}">
                <a16:creationId xmlns:a16="http://schemas.microsoft.com/office/drawing/2014/main" id="{BF81CD81-940A-F813-1AF3-30167F10D072}"/>
              </a:ext>
            </a:extLst>
          </p:cNvPr>
          <p:cNvPicPr>
            <a:picLocks noChangeAspect="1"/>
          </p:cNvPicPr>
          <p:nvPr/>
        </p:nvPicPr>
        <p:blipFill rotWithShape="1">
          <a:blip r:embed="rId2">
            <a:extLst>
              <a:ext uri="{28A0092B-C50C-407E-A947-70E740481C1C}">
                <a14:useLocalDpi xmlns:a14="http://schemas.microsoft.com/office/drawing/2010/main" val="0"/>
              </a:ext>
            </a:extLst>
          </a:blip>
          <a:srcRect l="1015" r="1015"/>
          <a:stretch/>
        </p:blipFill>
        <p:spPr>
          <a:xfrm>
            <a:off x="0" y="0"/>
            <a:ext cx="6858001" cy="9906000"/>
          </a:xfrm>
          <a:prstGeom prst="rect">
            <a:avLst/>
          </a:prstGeom>
        </p:spPr>
      </p:pic>
      <p:pic>
        <p:nvPicPr>
          <p:cNvPr id="5" name="Picture 4" descr="A green and blue text on a black background&#10;&#10;Description automatically generated">
            <a:extLst>
              <a:ext uri="{FF2B5EF4-FFF2-40B4-BE49-F238E27FC236}">
                <a16:creationId xmlns:a16="http://schemas.microsoft.com/office/drawing/2014/main" id="{3D754E4D-CA88-2528-2367-92B94D182E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5017" y="2761117"/>
            <a:ext cx="3447965" cy="1356508"/>
          </a:xfrm>
          <a:prstGeom prst="rect">
            <a:avLst/>
          </a:prstGeom>
        </p:spPr>
      </p:pic>
      <p:sp>
        <p:nvSpPr>
          <p:cNvPr id="7" name="Rectangle 6">
            <a:extLst>
              <a:ext uri="{FF2B5EF4-FFF2-40B4-BE49-F238E27FC236}">
                <a16:creationId xmlns:a16="http://schemas.microsoft.com/office/drawing/2014/main" id="{7E61BB1E-BA97-8AEF-0E51-0D1FFC99333E}"/>
              </a:ext>
            </a:extLst>
          </p:cNvPr>
          <p:cNvSpPr/>
          <p:nvPr/>
        </p:nvSpPr>
        <p:spPr>
          <a:xfrm>
            <a:off x="1062682" y="4451373"/>
            <a:ext cx="4754157" cy="491082"/>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dirty="0"/>
          </a:p>
        </p:txBody>
      </p:sp>
      <p:sp>
        <p:nvSpPr>
          <p:cNvPr id="8" name="TextBox 7">
            <a:extLst>
              <a:ext uri="{FF2B5EF4-FFF2-40B4-BE49-F238E27FC236}">
                <a16:creationId xmlns:a16="http://schemas.microsoft.com/office/drawing/2014/main" id="{C3E068B0-B548-3D97-F198-112EE57BB9DB}"/>
              </a:ext>
            </a:extLst>
          </p:cNvPr>
          <p:cNvSpPr txBox="1"/>
          <p:nvPr/>
        </p:nvSpPr>
        <p:spPr>
          <a:xfrm>
            <a:off x="1041162" y="4392337"/>
            <a:ext cx="4775677" cy="584775"/>
          </a:xfrm>
          <a:prstGeom prst="rect">
            <a:avLst/>
          </a:prstGeom>
          <a:noFill/>
        </p:spPr>
        <p:txBody>
          <a:bodyPr wrap="square" rtlCol="0">
            <a:spAutoFit/>
          </a:bodyPr>
          <a:lstStyle/>
          <a:p>
            <a:pPr algn="ctr"/>
            <a:r>
              <a:rPr lang="en-GB" sz="3200" dirty="0">
                <a:solidFill>
                  <a:schemeClr val="bg1"/>
                </a:solidFill>
                <a:latin typeface="Franklin Gothic Heavy" panose="020B0903020102020204" pitchFamily="34" charset="0"/>
              </a:rPr>
              <a:t>STUDENT CONSULTANCY</a:t>
            </a:r>
          </a:p>
        </p:txBody>
      </p:sp>
      <p:pic>
        <p:nvPicPr>
          <p:cNvPr id="9" name="Picture 8" descr="A black and yellow logo&#10;&#10;Description automatically generated">
            <a:extLst>
              <a:ext uri="{FF2B5EF4-FFF2-40B4-BE49-F238E27FC236}">
                <a16:creationId xmlns:a16="http://schemas.microsoft.com/office/drawing/2014/main" id="{542E9753-FC72-BF9C-05C2-7179B5E72D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77715" y="250380"/>
            <a:ext cx="702566" cy="617222"/>
          </a:xfrm>
          <a:prstGeom prst="rect">
            <a:avLst/>
          </a:prstGeom>
        </p:spPr>
      </p:pic>
      <p:sp>
        <p:nvSpPr>
          <p:cNvPr id="14" name="Rectangle 13">
            <a:extLst>
              <a:ext uri="{FF2B5EF4-FFF2-40B4-BE49-F238E27FC236}">
                <a16:creationId xmlns:a16="http://schemas.microsoft.com/office/drawing/2014/main" id="{F43BD221-7753-C5F3-63AF-AD3574042113}"/>
              </a:ext>
            </a:extLst>
          </p:cNvPr>
          <p:cNvSpPr/>
          <p:nvPr/>
        </p:nvSpPr>
        <p:spPr>
          <a:xfrm>
            <a:off x="2262979" y="6136776"/>
            <a:ext cx="2368229" cy="491082"/>
          </a:xfrm>
          <a:prstGeom prst="rect">
            <a:avLst/>
          </a:prstGeom>
          <a:solidFill>
            <a:srgbClr val="017E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A6876EB4-4EBD-B7FF-654B-6B800719C2BB}"/>
              </a:ext>
            </a:extLst>
          </p:cNvPr>
          <p:cNvSpPr txBox="1"/>
          <p:nvPr/>
        </p:nvSpPr>
        <p:spPr>
          <a:xfrm>
            <a:off x="1720354" y="6044528"/>
            <a:ext cx="3432628" cy="611449"/>
          </a:xfrm>
          <a:prstGeom prst="rect">
            <a:avLst/>
          </a:prstGeom>
          <a:noFill/>
        </p:spPr>
        <p:txBody>
          <a:bodyPr wrap="square">
            <a:spAutoFit/>
          </a:bodyPr>
          <a:lstStyle/>
          <a:p>
            <a:pPr algn="ctr">
              <a:lnSpc>
                <a:spcPct val="115000"/>
              </a:lnSpc>
              <a:spcAft>
                <a:spcPts val="800"/>
              </a:spcAft>
            </a:pPr>
            <a:r>
              <a:rPr lang="en-GB" sz="3200" dirty="0">
                <a:solidFill>
                  <a:schemeClr val="bg1"/>
                </a:solidFill>
                <a:latin typeface="Franklin Gothic Heavy" panose="020B0903020102020204" pitchFamily="34" charset="0"/>
              </a:rPr>
              <a:t>HANDBOOK</a:t>
            </a:r>
          </a:p>
        </p:txBody>
      </p:sp>
      <p:sp>
        <p:nvSpPr>
          <p:cNvPr id="12" name="Rectangle 11">
            <a:extLst>
              <a:ext uri="{FF2B5EF4-FFF2-40B4-BE49-F238E27FC236}">
                <a16:creationId xmlns:a16="http://schemas.microsoft.com/office/drawing/2014/main" id="{5341DE86-FBDD-3C6B-E2B8-91BCFBCA9123}"/>
              </a:ext>
            </a:extLst>
          </p:cNvPr>
          <p:cNvSpPr/>
          <p:nvPr/>
        </p:nvSpPr>
        <p:spPr>
          <a:xfrm>
            <a:off x="2085822" y="5049239"/>
            <a:ext cx="2711583" cy="491082"/>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dirty="0"/>
          </a:p>
        </p:txBody>
      </p:sp>
      <p:sp>
        <p:nvSpPr>
          <p:cNvPr id="13" name="TextBox 12">
            <a:extLst>
              <a:ext uri="{FF2B5EF4-FFF2-40B4-BE49-F238E27FC236}">
                <a16:creationId xmlns:a16="http://schemas.microsoft.com/office/drawing/2014/main" id="{471D4419-5425-4F1C-A12E-D448A1E668D0}"/>
              </a:ext>
            </a:extLst>
          </p:cNvPr>
          <p:cNvSpPr txBox="1"/>
          <p:nvPr/>
        </p:nvSpPr>
        <p:spPr>
          <a:xfrm>
            <a:off x="2037628" y="4982756"/>
            <a:ext cx="2804264" cy="584775"/>
          </a:xfrm>
          <a:prstGeom prst="rect">
            <a:avLst/>
          </a:prstGeom>
          <a:noFill/>
        </p:spPr>
        <p:txBody>
          <a:bodyPr wrap="square" rtlCol="0">
            <a:spAutoFit/>
          </a:bodyPr>
          <a:lstStyle/>
          <a:p>
            <a:pPr algn="ctr"/>
            <a:r>
              <a:rPr lang="en-GB" sz="3200" dirty="0">
                <a:solidFill>
                  <a:schemeClr val="bg1"/>
                </a:solidFill>
                <a:latin typeface="Franklin Gothic Heavy" panose="020B0903020102020204" pitchFamily="34" charset="0"/>
              </a:rPr>
              <a:t>PROGRAMME</a:t>
            </a:r>
          </a:p>
        </p:txBody>
      </p:sp>
    </p:spTree>
    <p:extLst>
      <p:ext uri="{BB962C8B-B14F-4D97-AF65-F5344CB8AC3E}">
        <p14:creationId xmlns:p14="http://schemas.microsoft.com/office/powerpoint/2010/main" val="3157941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7109639"/>
          </a:xfrm>
          <a:prstGeom prst="rect">
            <a:avLst/>
          </a:prstGeom>
          <a:noFill/>
        </p:spPr>
        <p:txBody>
          <a:bodyPr wrap="square">
            <a:spAutoFit/>
          </a:bodyPr>
          <a:lstStyle/>
          <a:p>
            <a:pPr algn="just" rtl="0" fontAlgn="base"/>
            <a:r>
              <a:rPr lang="en-US" sz="1200" b="1" i="0" dirty="0">
                <a:effectLst/>
                <a:latin typeface="Franklin Gothic Book" panose="020B0503020102020204" pitchFamily="34" charset="0"/>
              </a:rPr>
              <a:t>The Meet &amp; Greet</a:t>
            </a:r>
          </a:p>
          <a:p>
            <a:pPr algn="just" rtl="0" fontAlgn="base"/>
            <a:endParaRPr lang="en-US"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The online Meet &amp; Greet is a 30-minute session, and a chance for your project client to introduce themselves, their work, and the project brief. The Career Lab team does not attend this session. We suggest asking preliminary questions to support the start of your project, for example: </a:t>
            </a:r>
          </a:p>
          <a:p>
            <a:pPr algn="just" rtl="0" fontAlgn="base"/>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What is important to know about your industry and organisation?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What are the key objectives/aims of the project?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What recommendations would you like our team to provide? (if applicable)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Can you recommend any websites or resources for us to begin our research?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How and how often would you like our team to be in contact with you? Shall we communicate on email, Microsoft Teams etc.?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What date/time are you available for both our midway meetup and final presentation?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Will there be an opportunity to meet you in person? Some local project clients may offer you the chance to meet them at their workplace, whether that be for the midway meetup and/or final presentation, but this is not expected of the client.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When shall we schedule our midway meetup?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The answers to these questions will help you to determine how to structure your time effectively during the project.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Some Meet and Greets may take place in-person, and the affected student teams will be contacted. </a:t>
            </a:r>
          </a:p>
          <a:p>
            <a:pPr algn="just" rtl="0" fontAlgn="base"/>
            <a:endParaRPr lang="en-GB" sz="1200" i="0" dirty="0">
              <a:effectLst/>
              <a:latin typeface="Franklin Gothic Book" panose="020B0503020102020204" pitchFamily="34" charset="0"/>
            </a:endParaRPr>
          </a:p>
          <a:p>
            <a:pPr algn="just" rtl="0" fontAlgn="base"/>
            <a:endParaRPr lang="en-GB" sz="1200"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Points of contact: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Identify your key points of contact including the contact details of your: project client, student team members and the Career Lab team. </a:t>
            </a:r>
            <a:endParaRPr lang="en-US" sz="1200" i="0" dirty="0">
              <a:effectLst/>
              <a:latin typeface="Franklin Gothic Book" panose="020B0503020102020204" pitchFamily="34" charset="0"/>
            </a:endParaRPr>
          </a:p>
        </p:txBody>
      </p:sp>
      <p:pic>
        <p:nvPicPr>
          <p:cNvPr id="3" name="Picture 2" descr="A light bulb with a plant inside&#10;&#10;Description automatically generated">
            <a:extLst>
              <a:ext uri="{FF2B5EF4-FFF2-40B4-BE49-F238E27FC236}">
                <a16:creationId xmlns:a16="http://schemas.microsoft.com/office/drawing/2014/main" id="{A1B39150-BDA1-91EB-EA85-852C6EA63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635516">
            <a:off x="2882378" y="7774343"/>
            <a:ext cx="1093243" cy="1752306"/>
          </a:xfrm>
          <a:prstGeom prst="rect">
            <a:avLst/>
          </a:prstGeom>
        </p:spPr>
      </p:pic>
    </p:spTree>
    <p:extLst>
      <p:ext uri="{BB962C8B-B14F-4D97-AF65-F5344CB8AC3E}">
        <p14:creationId xmlns:p14="http://schemas.microsoft.com/office/powerpoint/2010/main" val="2901358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5447645"/>
          </a:xfrm>
          <a:prstGeom prst="rect">
            <a:avLst/>
          </a:prstGeom>
          <a:noFill/>
        </p:spPr>
        <p:txBody>
          <a:bodyPr wrap="square" lIns="91440" tIns="45720" rIns="91440" bIns="45720" anchor="t">
            <a:spAutoFit/>
          </a:bodyPr>
          <a:lstStyle/>
          <a:p>
            <a:pPr algn="just" rtl="0" fontAlgn="base"/>
            <a:r>
              <a:rPr lang="en-US" sz="1200" b="1" i="0" dirty="0">
                <a:effectLst/>
                <a:latin typeface="Franklin Gothic Book" panose="020B0503020102020204" pitchFamily="34" charset="0"/>
              </a:rPr>
              <a:t>Team lead</a:t>
            </a:r>
          </a:p>
          <a:p>
            <a:pPr algn="just" rtl="0" fontAlgn="base"/>
            <a:endParaRPr lang="en-US"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Each student team will need to decide and agree on a team lead. The lead will: </a:t>
            </a:r>
          </a:p>
          <a:p>
            <a:pPr algn="just" rtl="0" fontAlgn="base"/>
            <a:endParaRPr lang="en-GB" sz="1200" i="0" dirty="0">
              <a:effectLst/>
              <a:latin typeface="Franklin Gothic Book" panose="020B0503020102020204" pitchFamily="34" charset="0"/>
            </a:endParaRPr>
          </a:p>
          <a:p>
            <a:pPr marL="171450" indent="-171450" algn="just" fontAlgn="base">
              <a:buFont typeface="Arial" panose="020B0604020202020204" pitchFamily="34" charset="0"/>
              <a:buChar char="•"/>
            </a:pPr>
            <a:r>
              <a:rPr lang="en-GB" sz="1200" i="0" dirty="0">
                <a:effectLst/>
                <a:latin typeface="Franklin Gothic Book"/>
              </a:rPr>
              <a:t>Attend team lead training on </a:t>
            </a:r>
            <a:r>
              <a:rPr lang="en-US" sz="1200" i="0" dirty="0">
                <a:effectLst/>
                <a:latin typeface="Franklin Gothic Book"/>
              </a:rPr>
              <a:t>Tuesday </a:t>
            </a:r>
            <a:r>
              <a:rPr lang="en-US" sz="1200" dirty="0">
                <a:latin typeface="Franklin Gothic Book"/>
              </a:rPr>
              <a:t>4 June, 14:00</a:t>
            </a:r>
            <a:r>
              <a:rPr lang="en-US" sz="1200" i="0" dirty="0">
                <a:effectLst/>
                <a:latin typeface="Franklin Gothic Book"/>
              </a:rPr>
              <a:t> – </a:t>
            </a:r>
            <a:r>
              <a:rPr lang="en-US" sz="1200" dirty="0">
                <a:latin typeface="Franklin Gothic Book"/>
              </a:rPr>
              <a:t>15:00, </a:t>
            </a:r>
            <a:r>
              <a:rPr lang="en-US" sz="1200" dirty="0">
                <a:latin typeface="Franklin Gothic Book"/>
                <a:hlinkClick r:id="rId2">
                  <a:extLst>
                    <a:ext uri="{A12FA001-AC4F-418D-AE19-62706E023703}">
                      <ahyp:hlinkClr xmlns:ahyp="http://schemas.microsoft.com/office/drawing/2018/hyperlinkcolor" val="tx"/>
                    </a:ext>
                  </a:extLst>
                </a:hlinkClick>
              </a:rPr>
              <a:t>Zoom link</a:t>
            </a:r>
            <a:r>
              <a:rPr lang="en-US" sz="1200" dirty="0">
                <a:latin typeface="Franklin Gothic Book"/>
              </a:rPr>
              <a:t> / ID: 925 5274 8388</a:t>
            </a: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Oversee the project and lead on teamworking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Be the primary contact for the Career Lab team and project client to check in with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Organise group meetings with the team and client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Book the practice presentation session with the Career Lab team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Being the lead is an excellent way to develop leadership, team management and communication skills. At the end of the programme, you will have a strong example of leadership to add to your CV. However, all student consultants will have the opportunity to contribute to the project, and develop communication, time management, and presentation skills, even if not selected as team lead. And you will all be advised, during our session in week 4, how you can add these skills to your CV.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The easiest and fairest way to decide on a team lead is when you are all available; perhaps this can be a quick discussion before or after the Meet and Greet or at the Welcome Session.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Once the team has decided on the lead, the lead must notify the Career Lab team by emailing: </a:t>
            </a:r>
            <a:r>
              <a:rPr lang="en-GB" sz="1200" i="0" dirty="0">
                <a:effectLst/>
                <a:latin typeface="Franklin Gothic Book" panose="020B0503020102020204" pitchFamily="34" charset="0"/>
                <a:hlinkClick r:id="rId3"/>
              </a:rPr>
              <a:t>careerlab@sussex.ac.uk </a:t>
            </a:r>
            <a:r>
              <a:rPr lang="en-GB" sz="1200" i="0" dirty="0">
                <a:effectLst/>
                <a:latin typeface="Franklin Gothic Book" panose="020B0503020102020204" pitchFamily="34" charset="0"/>
              </a:rPr>
              <a:t>by </a:t>
            </a:r>
            <a:r>
              <a:rPr lang="en-GB" sz="1200" b="1" i="0" dirty="0">
                <a:effectLst/>
                <a:latin typeface="Franklin Gothic Book" panose="020B0503020102020204" pitchFamily="34" charset="0"/>
              </a:rPr>
              <a:t>Tuesday 4 June, 12 noon. </a:t>
            </a:r>
            <a:endParaRPr lang="en-US" sz="1200" b="1" i="0" dirty="0">
              <a:effectLst/>
              <a:latin typeface="Franklin Gothic Book" panose="020B0503020102020204" pitchFamily="34" charset="0"/>
            </a:endParaRPr>
          </a:p>
        </p:txBody>
      </p:sp>
      <p:pic>
        <p:nvPicPr>
          <p:cNvPr id="2" name="Picture 1" descr="A black and white drawing of a solar panel&#10;&#10;Description automatically generated">
            <a:extLst>
              <a:ext uri="{FF2B5EF4-FFF2-40B4-BE49-F238E27FC236}">
                <a16:creationId xmlns:a16="http://schemas.microsoft.com/office/drawing/2014/main" id="{9B0B9AA2-8668-9517-DB2E-933A9462B7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1916249" y="7106548"/>
            <a:ext cx="1512751" cy="2355524"/>
          </a:xfrm>
          <a:prstGeom prst="rect">
            <a:avLst/>
          </a:prstGeom>
        </p:spPr>
      </p:pic>
      <p:pic>
        <p:nvPicPr>
          <p:cNvPr id="4" name="Picture 3" descr="A wind turbine with black background&#10;&#10;Description automatically generated">
            <a:extLst>
              <a:ext uri="{FF2B5EF4-FFF2-40B4-BE49-F238E27FC236}">
                <a16:creationId xmlns:a16="http://schemas.microsoft.com/office/drawing/2014/main" id="{C985D522-1AC0-1727-27B7-6AE97A732D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283972" y="5687117"/>
            <a:ext cx="2275988" cy="4135062"/>
          </a:xfrm>
          <a:prstGeom prst="rect">
            <a:avLst/>
          </a:prstGeom>
        </p:spPr>
      </p:pic>
      <p:sp>
        <p:nvSpPr>
          <p:cNvPr id="5" name="Rectangle: Rounded Corners 4">
            <a:extLst>
              <a:ext uri="{FF2B5EF4-FFF2-40B4-BE49-F238E27FC236}">
                <a16:creationId xmlns:a16="http://schemas.microsoft.com/office/drawing/2014/main" id="{71D4974E-4064-5CEF-4313-07D9B52BC775}"/>
              </a:ext>
            </a:extLst>
          </p:cNvPr>
          <p:cNvSpPr/>
          <p:nvPr/>
        </p:nvSpPr>
        <p:spPr>
          <a:xfrm>
            <a:off x="3805701" y="6401620"/>
            <a:ext cx="2491477" cy="3060452"/>
          </a:xfrm>
          <a:prstGeom prst="roundRect">
            <a:avLst>
              <a:gd name="adj" fmla="val 13239"/>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latin typeface="Franklin Gothic Book" panose="020B0503020102020204" pitchFamily="34" charset="0"/>
              </a:rPr>
              <a:t>“The main challenge was diving into the unknown field of recruiting. The task was a bit overwhelming at first, but thanks to the helpful advice from the client, we narrowed down our research and came up with a streamlined solution for their problem”</a:t>
            </a:r>
          </a:p>
          <a:p>
            <a:pPr algn="ctr"/>
            <a:endParaRPr lang="en-GB" sz="1400" dirty="0">
              <a:latin typeface="Franklin Gothic Book" panose="020B0503020102020204" pitchFamily="34" charset="0"/>
            </a:endParaRPr>
          </a:p>
          <a:p>
            <a:pPr algn="ctr"/>
            <a:r>
              <a:rPr lang="en-GB" sz="1400" dirty="0">
                <a:latin typeface="Franklin Gothic Heavy" panose="020B0903020102020204" pitchFamily="34" charset="0"/>
              </a:rPr>
              <a:t>- Student Consultant</a:t>
            </a:r>
          </a:p>
        </p:txBody>
      </p:sp>
      <p:sp>
        <p:nvSpPr>
          <p:cNvPr id="7" name="Isosceles Triangle 6">
            <a:extLst>
              <a:ext uri="{FF2B5EF4-FFF2-40B4-BE49-F238E27FC236}">
                <a16:creationId xmlns:a16="http://schemas.microsoft.com/office/drawing/2014/main" id="{0CBE9A99-737F-EC8F-DDAD-4580D2F9FEF6}"/>
              </a:ext>
            </a:extLst>
          </p:cNvPr>
          <p:cNvSpPr/>
          <p:nvPr/>
        </p:nvSpPr>
        <p:spPr>
          <a:xfrm rot="20033515">
            <a:off x="4099095" y="6111145"/>
            <a:ext cx="404949" cy="447945"/>
          </a:xfrm>
          <a:prstGeom prst="triangle">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39647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981200" y="506256"/>
            <a:ext cx="2933700"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853823"/>
          </a:xfrm>
          <a:prstGeom prst="rect">
            <a:avLst/>
          </a:prstGeom>
          <a:noFill/>
        </p:spPr>
        <p:txBody>
          <a:bodyPr wrap="square">
            <a:spAutoFit/>
          </a:bodyPr>
          <a:lstStyle/>
          <a:p>
            <a:pPr algn="ctr">
              <a:lnSpc>
                <a:spcPct val="115000"/>
              </a:lnSpc>
              <a:spcAft>
                <a:spcPts val="800"/>
              </a:spcAft>
            </a:pPr>
            <a:r>
              <a:rPr lang="en-GB" sz="2000" dirty="0">
                <a:solidFill>
                  <a:schemeClr val="bg1"/>
                </a:solidFill>
                <a:latin typeface="Franklin Gothic Heavy" panose="020B0903020102020204" pitchFamily="34" charset="0"/>
              </a:rPr>
              <a:t>DURING YOUR PROJECT</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200" b="1" dirty="0">
              <a:latin typeface="Franklin Gothic Book" panose="020B0503020102020204" pitchFamily="34" charset="0"/>
            </a:endParaRPr>
          </a:p>
          <a:p>
            <a:pPr algn="just" rtl="0" fontAlgn="base"/>
            <a:r>
              <a:rPr lang="en-GB" sz="1200" b="1" i="0" dirty="0">
                <a:effectLst/>
                <a:latin typeface="Franklin Gothic Book" panose="020B0503020102020204" pitchFamily="34" charset="0"/>
              </a:rPr>
              <a:t>Recommended project schedule</a:t>
            </a:r>
            <a:r>
              <a:rPr lang="en-GB" sz="1200" i="0" dirty="0">
                <a:effectLst/>
                <a:latin typeface="Franklin Gothic Book" panose="020B0503020102020204" pitchFamily="34" charset="0"/>
              </a:rPr>
              <a:t> </a:t>
            </a:r>
          </a:p>
        </p:txBody>
      </p:sp>
      <p:graphicFrame>
        <p:nvGraphicFramePr>
          <p:cNvPr id="3" name="Table 2">
            <a:extLst>
              <a:ext uri="{FF2B5EF4-FFF2-40B4-BE49-F238E27FC236}">
                <a16:creationId xmlns:a16="http://schemas.microsoft.com/office/drawing/2014/main" id="{06EB3937-9DE9-7A2D-8CFF-691B86E0D37D}"/>
              </a:ext>
            </a:extLst>
          </p:cNvPr>
          <p:cNvGraphicFramePr>
            <a:graphicFrameLocks noGrp="1"/>
          </p:cNvGraphicFramePr>
          <p:nvPr>
            <p:extLst>
              <p:ext uri="{D42A27DB-BD31-4B8C-83A1-F6EECF244321}">
                <p14:modId xmlns:p14="http://schemas.microsoft.com/office/powerpoint/2010/main" val="1175545996"/>
              </p:ext>
            </p:extLst>
          </p:nvPr>
        </p:nvGraphicFramePr>
        <p:xfrm>
          <a:off x="560824" y="1360079"/>
          <a:ext cx="5736354" cy="6416040"/>
        </p:xfrm>
        <a:graphic>
          <a:graphicData uri="http://schemas.openxmlformats.org/drawingml/2006/table">
            <a:tbl>
              <a:tblPr firstRow="1" bandRow="1">
                <a:tableStyleId>{2D5ABB26-0587-4C30-8999-92F81FD0307C}</a:tableStyleId>
              </a:tblPr>
              <a:tblGrid>
                <a:gridCol w="5736354">
                  <a:extLst>
                    <a:ext uri="{9D8B030D-6E8A-4147-A177-3AD203B41FA5}">
                      <a16:colId xmlns:a16="http://schemas.microsoft.com/office/drawing/2014/main" val="2914444300"/>
                    </a:ext>
                  </a:extLst>
                </a:gridCol>
              </a:tblGrid>
              <a:tr h="246652">
                <a:tc>
                  <a:txBody>
                    <a:bodyPr/>
                    <a:lstStyle/>
                    <a:p>
                      <a:r>
                        <a:rPr lang="en-GB" sz="1100" b="1" dirty="0">
                          <a:latin typeface="Franklin Gothic Book" panose="020B0503020102020204" pitchFamily="34" charset="0"/>
                        </a:rPr>
                        <a:t>Week 1 (w/c 3 June)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3117865"/>
                  </a:ext>
                </a:extLst>
              </a:tr>
              <a:tr h="370840">
                <a:tc>
                  <a:txBody>
                    <a:bodyPr/>
                    <a:lstStyle/>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Attend the Welcome Session, Monday 3 June, 09:45 – 12:30 in Woodlands 3 in the Student Centre.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Attend your Meet and Greet with your project client and student team (on 3 or 4 June).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Confirm the date/time of your midway meetup and final presentation with the project client.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a:rPr>
                        <a:t>Select a team lead; the lead must notify the Career Lab team by emailing: </a:t>
                      </a:r>
                      <a:r>
                        <a:rPr lang="en-GB" sz="1100" i="0" dirty="0">
                          <a:effectLst/>
                          <a:latin typeface="Franklin Gothic Book"/>
                          <a:hlinkClick r:id="rId2"/>
                        </a:rPr>
                        <a:t>careerlab@sussex.ac.uk</a:t>
                      </a:r>
                      <a:r>
                        <a:rPr lang="en-GB" sz="1100" i="0" dirty="0">
                          <a:effectLst/>
                          <a:latin typeface="Franklin Gothic Book"/>
                        </a:rPr>
                        <a:t> by Tuesday 4 June, 12noon. The lead is responsible for arranging all meetings with the project client and the team. They will also attend team lead training on </a:t>
                      </a:r>
                      <a:r>
                        <a:rPr lang="en-US" sz="1100" b="0" i="0" u="none" strike="noStrike" noProof="0" dirty="0">
                          <a:solidFill>
                            <a:schemeClr val="tx1"/>
                          </a:solidFill>
                          <a:effectLst/>
                          <a:latin typeface="Franklin Gothic Book"/>
                        </a:rPr>
                        <a:t>Tuesday 4 June, 14:00 – 15:00, </a:t>
                      </a:r>
                      <a:r>
                        <a:rPr lang="en-US" sz="1100" b="0" i="0" u="none" strike="noStrike" noProof="0" dirty="0">
                          <a:solidFill>
                            <a:srgbClr val="000000"/>
                          </a:solidFill>
                          <a:effectLst/>
                          <a:latin typeface="Franklin Gothic Book"/>
                          <a:hlinkClick r:id="rId3">
                            <a:extLst>
                              <a:ext uri="{A12FA001-AC4F-418D-AE19-62706E023703}">
                                <ahyp:hlinkClr xmlns:ahyp="http://schemas.microsoft.com/office/drawing/2018/hyperlinkcolor" val="tx"/>
                              </a:ext>
                            </a:extLst>
                          </a:hlinkClick>
                        </a:rPr>
                        <a:t>Zoom link</a:t>
                      </a:r>
                      <a:r>
                        <a:rPr lang="en-US" sz="1100" b="0" i="0" u="none" strike="noStrike" noProof="0" dirty="0">
                          <a:solidFill>
                            <a:schemeClr val="tx1"/>
                          </a:solidFill>
                          <a:effectLst/>
                          <a:latin typeface="Franklin Gothic Book"/>
                        </a:rPr>
                        <a:t> / ID: 925 5274 8388</a:t>
                      </a:r>
                      <a:endParaRPr lang="en-GB" sz="1100" i="0" dirty="0">
                        <a:effectLst/>
                        <a:latin typeface="Franklin Gothic Book"/>
                      </a:endParaRPr>
                    </a:p>
                    <a:p>
                      <a:pPr marL="171450" lvl="0" indent="-171450" algn="just">
                        <a:buFont typeface="Wingdings" panose="05000000000000000000" pitchFamily="2" charset="2"/>
                        <a:buChar char="q"/>
                      </a:pPr>
                      <a:endParaRPr lang="en-US" sz="1200" b="0" i="0" u="none" strike="noStrike" noProof="0" dirty="0">
                        <a:solidFill>
                          <a:schemeClr val="tx1"/>
                        </a:solidFill>
                        <a:effectLst/>
                        <a:highlight>
                          <a:srgbClr val="FFFF00"/>
                        </a:highlight>
                        <a:latin typeface="Franklin Gothic Book"/>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Agree on your team’s way of working (when will you update each other, will you meet on campus or online, how often?).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Gain an understanding of the key aims/objectives of your project.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Discuss who in your team will focus on which objective(s) and start your research.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Create a project timeline with your team.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6804309"/>
                  </a:ext>
                </a:extLst>
              </a:tr>
              <a:tr h="218350">
                <a:tc>
                  <a:txBody>
                    <a:bodyPr/>
                    <a:lstStyle/>
                    <a:p>
                      <a:r>
                        <a:rPr lang="en-GB" sz="1100" b="1" dirty="0">
                          <a:latin typeface="Franklin Gothic Book" panose="020B0503020102020204" pitchFamily="34" charset="0"/>
                        </a:rPr>
                        <a:t>Week 2 (w/c 10 June)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79418686"/>
                  </a:ext>
                </a:extLst>
              </a:tr>
              <a:tr h="370840">
                <a:tc>
                  <a:txBody>
                    <a:bodyPr/>
                    <a:lstStyle/>
                    <a:p>
                      <a:pPr marL="171450" indent="-171450">
                        <a:buFont typeface="Wingdings" panose="05000000000000000000" pitchFamily="2" charset="2"/>
                        <a:buChar char="q"/>
                      </a:pPr>
                      <a:r>
                        <a:rPr lang="en-GB" sz="1100" dirty="0">
                          <a:latin typeface="Franklin Gothic Book" panose="020B0503020102020204" pitchFamily="34" charset="0"/>
                        </a:rPr>
                        <a:t>Meet with your team to discuss progress and follow-up actions.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a:rPr>
                        <a:t>Attend ‘How to deliver a business-style presentation to a client,’ </a:t>
                      </a:r>
                      <a:r>
                        <a:rPr lang="en-US" sz="1100" b="0" i="0" u="none" strike="noStrike" noProof="0" dirty="0">
                          <a:solidFill>
                            <a:srgbClr val="000000"/>
                          </a:solidFill>
                          <a:latin typeface="Franklin Gothic Book"/>
                        </a:rPr>
                        <a:t>Tuesday 11 June, 14:00 – 15:00, </a:t>
                      </a:r>
                      <a:r>
                        <a:rPr lang="en-US" sz="1100" b="0" i="0" u="none" strike="noStrike" noProof="0" dirty="0">
                          <a:latin typeface="Franklin Gothic Book"/>
                          <a:hlinkClick r:id="rId4"/>
                        </a:rPr>
                        <a:t>Zoom link</a:t>
                      </a:r>
                      <a:r>
                        <a:rPr lang="en-US" sz="1100" b="0" i="0" u="none" strike="noStrike" noProof="0" dirty="0">
                          <a:solidFill>
                            <a:srgbClr val="000000"/>
                          </a:solidFill>
                          <a:latin typeface="Franklin Gothic Book"/>
                        </a:rPr>
                        <a:t> / ID: 951 7531 7542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panose="020B0503020102020204" pitchFamily="34" charset="0"/>
                        </a:rPr>
                        <a:t>Prepare a progress update and start listing the questions you want to ask the project client when you meet them again at the midway meetup - it is okay to ask them how they would approach a problem if you’re stuck.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panose="020B0503020102020204" pitchFamily="34" charset="0"/>
                        </a:rPr>
                        <a:t>Attend your midway meetup with the client. We recommend this takes place in week 2.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panose="020B0503020102020204" pitchFamily="34" charset="0"/>
                        </a:rPr>
                        <a:t>The team lead will book your practice presentation slot by emailing </a:t>
                      </a:r>
                      <a:r>
                        <a:rPr lang="en-GB" sz="1100" dirty="0">
                          <a:latin typeface="Franklin Gothic Book" panose="020B0503020102020204" pitchFamily="34" charset="0"/>
                          <a:hlinkClick r:id="rId2"/>
                        </a:rPr>
                        <a:t>careerlab@sussex.ac.uk</a:t>
                      </a:r>
                      <a:r>
                        <a:rPr lang="en-GB" sz="1100" dirty="0">
                          <a:latin typeface="Franklin Gothic Book" panose="020B0503020102020204" pitchFamily="34" charset="0"/>
                        </a:rPr>
                        <a:t> by 17:00 on Thursday 13 June.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1646804"/>
                  </a:ext>
                </a:extLst>
              </a:tr>
            </a:tbl>
          </a:graphicData>
        </a:graphic>
      </p:graphicFrame>
      <p:graphicFrame>
        <p:nvGraphicFramePr>
          <p:cNvPr id="4" name="Table 3">
            <a:extLst>
              <a:ext uri="{FF2B5EF4-FFF2-40B4-BE49-F238E27FC236}">
                <a16:creationId xmlns:a16="http://schemas.microsoft.com/office/drawing/2014/main" id="{D14AA914-C588-DD32-17F8-995F31E2332B}"/>
              </a:ext>
            </a:extLst>
          </p:cNvPr>
          <p:cNvGraphicFramePr>
            <a:graphicFrameLocks noGrp="1"/>
          </p:cNvGraphicFramePr>
          <p:nvPr>
            <p:extLst>
              <p:ext uri="{D42A27DB-BD31-4B8C-83A1-F6EECF244321}">
                <p14:modId xmlns:p14="http://schemas.microsoft.com/office/powerpoint/2010/main" val="4214462590"/>
              </p:ext>
            </p:extLst>
          </p:nvPr>
        </p:nvGraphicFramePr>
        <p:xfrm>
          <a:off x="560823" y="7760879"/>
          <a:ext cx="5736354" cy="1859280"/>
        </p:xfrm>
        <a:graphic>
          <a:graphicData uri="http://schemas.openxmlformats.org/drawingml/2006/table">
            <a:tbl>
              <a:tblPr firstRow="1" bandRow="1">
                <a:tableStyleId>{2D5ABB26-0587-4C30-8999-92F81FD0307C}</a:tableStyleId>
              </a:tblPr>
              <a:tblGrid>
                <a:gridCol w="5736354">
                  <a:extLst>
                    <a:ext uri="{9D8B030D-6E8A-4147-A177-3AD203B41FA5}">
                      <a16:colId xmlns:a16="http://schemas.microsoft.com/office/drawing/2014/main" val="2914444300"/>
                    </a:ext>
                  </a:extLst>
                </a:gridCol>
              </a:tblGrid>
              <a:tr h="245428">
                <a:tc>
                  <a:txBody>
                    <a:bodyPr/>
                    <a:lstStyle/>
                    <a:p>
                      <a:r>
                        <a:rPr lang="en-GB" sz="1100" b="1" dirty="0">
                          <a:latin typeface="Franklin Gothic Book" panose="020B0503020102020204" pitchFamily="34" charset="0"/>
                        </a:rPr>
                        <a:t>Week 3 (w/c 17 June)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3117865"/>
                  </a:ext>
                </a:extLst>
              </a:tr>
              <a:tr h="370840">
                <a:tc>
                  <a:txBody>
                    <a:bodyPr/>
                    <a:lstStyle/>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Begin collating your work and discuss as a team how you wish to present your findings as a presentation.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Attend your practice presentation.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Make final amendments and continue to practise your presentation, considering the feedback received from the Careers team. </a:t>
                      </a:r>
                    </a:p>
                    <a:p>
                      <a:pPr marL="171450" indent="-171450" algn="just" rtl="0" fontAlgn="base">
                        <a:buFont typeface="Wingdings" panose="05000000000000000000" pitchFamily="2" charset="2"/>
                        <a:buChar char="q"/>
                      </a:pPr>
                      <a:endParaRPr lang="en-GB" sz="1100" i="0" dirty="0">
                        <a:effectLst/>
                        <a:latin typeface="Franklin Gothic Book" panose="020B0503020102020204" pitchFamily="34" charset="0"/>
                      </a:endParaRPr>
                    </a:p>
                    <a:p>
                      <a:pPr marL="171450" indent="-171450" algn="just" rtl="0" fontAlgn="base">
                        <a:buFont typeface="Wingdings" panose="05000000000000000000" pitchFamily="2" charset="2"/>
                        <a:buChar char="q"/>
                      </a:pPr>
                      <a:r>
                        <a:rPr lang="en-GB" sz="1100" i="0" dirty="0">
                          <a:effectLst/>
                          <a:latin typeface="Franklin Gothic Book" panose="020B0503020102020204" pitchFamily="34" charset="0"/>
                        </a:rPr>
                        <a:t>Confirm the date, time and format of the final presentation with your client. </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6804309"/>
                  </a:ext>
                </a:extLst>
              </a:tr>
            </a:tbl>
          </a:graphicData>
        </a:graphic>
      </p:graphicFrame>
    </p:spTree>
    <p:extLst>
      <p:ext uri="{BB962C8B-B14F-4D97-AF65-F5344CB8AC3E}">
        <p14:creationId xmlns:p14="http://schemas.microsoft.com/office/powerpoint/2010/main" val="1588765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06EB3937-9DE9-7A2D-8CFF-691B86E0D37D}"/>
              </a:ext>
            </a:extLst>
          </p:cNvPr>
          <p:cNvGraphicFramePr>
            <a:graphicFrameLocks noGrp="1"/>
          </p:cNvGraphicFramePr>
          <p:nvPr>
            <p:extLst>
              <p:ext uri="{D42A27DB-BD31-4B8C-83A1-F6EECF244321}">
                <p14:modId xmlns:p14="http://schemas.microsoft.com/office/powerpoint/2010/main" val="1250862335"/>
              </p:ext>
            </p:extLst>
          </p:nvPr>
        </p:nvGraphicFramePr>
        <p:xfrm>
          <a:off x="560823" y="564469"/>
          <a:ext cx="5736354" cy="2138680"/>
        </p:xfrm>
        <a:graphic>
          <a:graphicData uri="http://schemas.openxmlformats.org/drawingml/2006/table">
            <a:tbl>
              <a:tblPr firstRow="1" bandRow="1">
                <a:tableStyleId>{2D5ABB26-0587-4C30-8999-92F81FD0307C}</a:tableStyleId>
              </a:tblPr>
              <a:tblGrid>
                <a:gridCol w="5736354">
                  <a:extLst>
                    <a:ext uri="{9D8B030D-6E8A-4147-A177-3AD203B41FA5}">
                      <a16:colId xmlns:a16="http://schemas.microsoft.com/office/drawing/2014/main" val="2914444300"/>
                    </a:ext>
                  </a:extLst>
                </a:gridCol>
              </a:tblGrid>
              <a:tr h="370840">
                <a:tc>
                  <a:txBody>
                    <a:bodyPr/>
                    <a:lstStyle/>
                    <a:p>
                      <a:r>
                        <a:rPr lang="en-GB" sz="1100" b="1" dirty="0">
                          <a:latin typeface="Franklin Gothic Book" panose="020B0503020102020204" pitchFamily="34" charset="0"/>
                        </a:rPr>
                        <a:t>Week 4 (w/c 24 June)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79418686"/>
                  </a:ext>
                </a:extLst>
              </a:tr>
              <a:tr h="370840">
                <a:tc>
                  <a:txBody>
                    <a:bodyPr/>
                    <a:lstStyle/>
                    <a:p>
                      <a:pPr marL="171450" indent="-171450">
                        <a:buFont typeface="Wingdings" panose="05000000000000000000" pitchFamily="2" charset="2"/>
                        <a:buChar char="q"/>
                      </a:pPr>
                      <a:r>
                        <a:rPr lang="en-GB" sz="1100" dirty="0">
                          <a:latin typeface="Franklin Gothic Book" panose="020B0503020102020204" pitchFamily="34" charset="0"/>
                        </a:rPr>
                        <a:t>Attend a practice presentation if not already in week 3.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a:rPr>
                        <a:t>Attend ‘How to articulate and optimise your consultancy experience and next steps – online’, </a:t>
                      </a:r>
                      <a:r>
                        <a:rPr lang="en-US" sz="1100" b="0" i="0" u="none" strike="noStrike" noProof="0" dirty="0">
                          <a:solidFill>
                            <a:srgbClr val="000000"/>
                          </a:solidFill>
                          <a:latin typeface="Franklin Gothic Book"/>
                        </a:rPr>
                        <a:t>Thursday 27 June, 14:30 – 15:30, </a:t>
                      </a:r>
                      <a:r>
                        <a:rPr lang="en-US" sz="1100" b="0" i="0" u="none" strike="noStrike" noProof="0" dirty="0">
                          <a:latin typeface="Franklin Gothic Book"/>
                          <a:hlinkClick r:id="rId2"/>
                        </a:rPr>
                        <a:t>Zoom link</a:t>
                      </a:r>
                      <a:r>
                        <a:rPr lang="en-US" sz="1100" b="0" i="0" u="none" strike="noStrike" noProof="0" dirty="0">
                          <a:solidFill>
                            <a:srgbClr val="000000"/>
                          </a:solidFill>
                          <a:latin typeface="Franklin Gothic Book"/>
                        </a:rPr>
                        <a:t> / ID: 945 5192 2542</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panose="020B0503020102020204" pitchFamily="34" charset="0"/>
                        </a:rPr>
                        <a:t>Deliver your final presentation to your project client. </a:t>
                      </a:r>
                    </a:p>
                    <a:p>
                      <a:pPr marL="171450" indent="-171450">
                        <a:buFont typeface="Wingdings" panose="05000000000000000000" pitchFamily="2" charset="2"/>
                        <a:buChar char="q"/>
                      </a:pPr>
                      <a:endParaRPr lang="en-GB" sz="1100" dirty="0">
                        <a:latin typeface="Franklin Gothic Book" panose="020B0503020102020204" pitchFamily="34" charset="0"/>
                      </a:endParaRPr>
                    </a:p>
                    <a:p>
                      <a:pPr marL="171450" indent="-171450">
                        <a:buFont typeface="Wingdings" panose="05000000000000000000" pitchFamily="2" charset="2"/>
                        <a:buChar char="q"/>
                      </a:pPr>
                      <a:r>
                        <a:rPr lang="en-GB" sz="1100" dirty="0">
                          <a:latin typeface="Franklin Gothic Book"/>
                        </a:rPr>
                        <a:t>Your bursary will be processed by the end of this final week. Please note that it takes roughly 5 working days for your payment to be processed by the Finance Department. You should expect payment by Sunday 7 July at the latest.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1646804"/>
                  </a:ext>
                </a:extLst>
              </a:tr>
            </a:tbl>
          </a:graphicData>
        </a:graphic>
      </p:graphicFrame>
      <p:sp>
        <p:nvSpPr>
          <p:cNvPr id="4" name="TextBox 3">
            <a:extLst>
              <a:ext uri="{FF2B5EF4-FFF2-40B4-BE49-F238E27FC236}">
                <a16:creationId xmlns:a16="http://schemas.microsoft.com/office/drawing/2014/main" id="{2DA3094F-2ADA-6508-87C7-9F13C44DA3BC}"/>
              </a:ext>
            </a:extLst>
          </p:cNvPr>
          <p:cNvSpPr txBox="1"/>
          <p:nvPr/>
        </p:nvSpPr>
        <p:spPr>
          <a:xfrm>
            <a:off x="560823" y="2803114"/>
            <a:ext cx="5736354" cy="3905941"/>
          </a:xfrm>
          <a:prstGeom prst="rect">
            <a:avLst/>
          </a:prstGeom>
          <a:noFill/>
        </p:spPr>
        <p:txBody>
          <a:bodyPr wrap="square" lIns="91440" tIns="45720" rIns="91440" bIns="45720" anchor="t">
            <a:spAutoFit/>
          </a:bodyPr>
          <a:lstStyle/>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US" sz="1200" b="1" dirty="0">
              <a:latin typeface="Franklin Gothic Book" panose="020B0503020102020204" pitchFamily="34" charset="0"/>
            </a:endParaRPr>
          </a:p>
          <a:p>
            <a:pPr algn="just" rtl="0" fontAlgn="base"/>
            <a:r>
              <a:rPr lang="en-US" sz="1200" b="1" i="0" dirty="0">
                <a:effectLst/>
                <a:latin typeface="Franklin Gothic Book" panose="020B0503020102020204" pitchFamily="34" charset="0"/>
              </a:rPr>
              <a:t>Note on conducting research</a:t>
            </a:r>
          </a:p>
          <a:p>
            <a:pPr algn="just" rtl="0" fontAlgn="base"/>
            <a:endParaRPr lang="en-US"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Due to time restraints, please do not conduct primary research or surveys as part of the project. Using your critical-thinking and research skills, you should review existing literature, research, and data to make recommendations. Please contact </a:t>
            </a:r>
            <a:r>
              <a:rPr lang="en-GB" sz="1200" i="0" dirty="0">
                <a:effectLst/>
                <a:latin typeface="Franklin Gothic Book" panose="020B0503020102020204" pitchFamily="34" charset="0"/>
                <a:hlinkClick r:id="rId3"/>
              </a:rPr>
              <a:t>careerlab@sussex.ac.uk</a:t>
            </a:r>
            <a:r>
              <a:rPr lang="en-GB" sz="1200" i="0" dirty="0">
                <a:effectLst/>
                <a:latin typeface="Franklin Gothic Book" panose="020B0503020102020204" pitchFamily="34" charset="0"/>
              </a:rPr>
              <a:t> if your project client asks for primary research.</a:t>
            </a:r>
          </a:p>
          <a:p>
            <a:pPr algn="just" rtl="0" fontAlgn="base"/>
            <a:endParaRPr lang="en-US" sz="1200" b="1" dirty="0">
              <a:latin typeface="Franklin Gothic Book" panose="020B0503020102020204" pitchFamily="34" charset="0"/>
            </a:endParaRPr>
          </a:p>
          <a:p>
            <a:pPr algn="just" rtl="0" fontAlgn="base"/>
            <a:endParaRPr lang="en-US" sz="1200" b="1" dirty="0">
              <a:latin typeface="Franklin Gothic Book" panose="020B0503020102020204" pitchFamily="34" charset="0"/>
            </a:endParaRPr>
          </a:p>
          <a:p>
            <a:pPr algn="just" rtl="0" fontAlgn="base"/>
            <a:r>
              <a:rPr lang="en-US" sz="1200" b="1" dirty="0">
                <a:latin typeface="Franklin Gothic Book" panose="020B0503020102020204" pitchFamily="34" charset="0"/>
              </a:rPr>
              <a:t>The midway meetup</a:t>
            </a:r>
            <a:endParaRPr lang="en-US" sz="1200" b="1" i="0" dirty="0">
              <a:effectLst/>
              <a:latin typeface="Franklin Gothic Book" panose="020B0503020102020204" pitchFamily="34" charset="0"/>
            </a:endParaRPr>
          </a:p>
          <a:p>
            <a:pPr algn="just" rtl="0" fontAlgn="base"/>
            <a:endParaRPr lang="en-US"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In week 2, all team members and your project client will attend a midway meetup, which you will have scheduled together in week 1. This is an opportunity for the team to update the client on your research progress and to ask any questions. </a:t>
            </a:r>
          </a:p>
          <a:p>
            <a:pPr algn="just" rtl="0" fontAlgn="base"/>
            <a:endParaRPr lang="en-GB" sz="1200" i="0" dirty="0">
              <a:effectLst/>
              <a:latin typeface="Franklin Gothic Book" panose="020B0503020102020204" pitchFamily="34" charset="0"/>
            </a:endParaRPr>
          </a:p>
          <a:p>
            <a:pPr algn="just" fontAlgn="base"/>
            <a:r>
              <a:rPr lang="en-GB" sz="1200" i="0" dirty="0">
                <a:effectLst/>
                <a:latin typeface="Franklin Gothic Book"/>
              </a:rPr>
              <a:t>Your update may spark an interest with your client, so they may ask you to research an area in more detail. Remember to consider how much time is remaining in the programme; in week 3 and 4, you will focus on collating your research and preparing and practising your presentation. If you feel that it is not reasonable to conduct all the requested additional research, you can politely discuss what is more important to the client, and therefore could one topic be </a:t>
            </a:r>
            <a:r>
              <a:rPr lang="en-GB" sz="1200" dirty="0">
                <a:latin typeface="Franklin Gothic Book"/>
              </a:rPr>
              <a:t>skipped in </a:t>
            </a:r>
            <a:r>
              <a:rPr lang="en-GB" sz="1200" i="0" dirty="0">
                <a:effectLst/>
                <a:latin typeface="Franklin Gothic Book"/>
              </a:rPr>
              <a:t>favour of a more significant area.</a:t>
            </a:r>
            <a:r>
              <a:rPr lang="en-GB" sz="1200" dirty="0">
                <a:latin typeface="Franklin Gothic Book"/>
              </a:rPr>
              <a:t> </a:t>
            </a:r>
            <a:endParaRPr lang="en-GB" sz="1200" i="0" dirty="0">
              <a:effectLst/>
              <a:latin typeface="Franklin Gothic Book" panose="020B0503020102020204" pitchFamily="34" charset="0"/>
            </a:endParaRPr>
          </a:p>
        </p:txBody>
      </p:sp>
      <p:pic>
        <p:nvPicPr>
          <p:cNvPr id="7" name="Picture 6" descr="A black and white drawing of a molecule&#10;&#10;Description automatically generated">
            <a:extLst>
              <a:ext uri="{FF2B5EF4-FFF2-40B4-BE49-F238E27FC236}">
                <a16:creationId xmlns:a16="http://schemas.microsoft.com/office/drawing/2014/main" id="{8905D506-4FD9-44B0-EE61-94D6316974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2873607">
            <a:off x="2443246" y="7062501"/>
            <a:ext cx="1971506" cy="2331781"/>
          </a:xfrm>
          <a:prstGeom prst="rect">
            <a:avLst/>
          </a:prstGeom>
        </p:spPr>
      </p:pic>
    </p:spTree>
    <p:extLst>
      <p:ext uri="{BB962C8B-B14F-4D97-AF65-F5344CB8AC3E}">
        <p14:creationId xmlns:p14="http://schemas.microsoft.com/office/powerpoint/2010/main" val="3877075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A3094F-2ADA-6508-87C7-9F13C44DA3BC}"/>
              </a:ext>
            </a:extLst>
          </p:cNvPr>
          <p:cNvSpPr txBox="1"/>
          <p:nvPr/>
        </p:nvSpPr>
        <p:spPr>
          <a:xfrm>
            <a:off x="560823" y="564469"/>
            <a:ext cx="5736354" cy="8771632"/>
          </a:xfrm>
          <a:prstGeom prst="rect">
            <a:avLst/>
          </a:prstGeom>
          <a:noFill/>
        </p:spPr>
        <p:txBody>
          <a:bodyPr wrap="square" lIns="91440" tIns="45720" rIns="91440" bIns="45720" anchor="t">
            <a:spAutoFit/>
          </a:bodyPr>
          <a:lstStyle/>
          <a:p>
            <a:pPr algn="just" rtl="0" fontAlgn="base"/>
            <a:r>
              <a:rPr lang="en-GB" sz="1200" b="1" dirty="0">
                <a:latin typeface="Franklin Gothic Book" panose="020B0503020102020204" pitchFamily="34" charset="0"/>
              </a:rPr>
              <a:t>Practice presentations</a:t>
            </a:r>
          </a:p>
          <a:p>
            <a:pPr algn="just" rtl="0" fontAlgn="base"/>
            <a:endParaRPr lang="en-GB" sz="1200" b="1" dirty="0">
              <a:latin typeface="Franklin Gothic Book" panose="020B0503020102020204" pitchFamily="34" charset="0"/>
            </a:endParaRPr>
          </a:p>
          <a:p>
            <a:pPr algn="just" rtl="0" fontAlgn="base"/>
            <a:r>
              <a:rPr lang="en-GB" sz="1200" dirty="0">
                <a:latin typeface="Franklin Gothic Book" panose="020B0503020102020204" pitchFamily="34" charset="0"/>
              </a:rPr>
              <a:t>During week 3 or 4, you will attend one 30-minute Practice Presentation session, either online or in-person in the Student Centre. The aim of this session is to give student teams the opportunity to practise your presentation before attending the final presentation with your project client. A few friendly and supportive staff members from the Careers and Entrepreneurship team, including Careers Consultants, will attend your session to act as an audience and provide constructive feedback. </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You can decide if you would like to practise your presentation online or in-person; we recommend using the same format as your final presentation, so you can familiarise yourself with your chosen format and environment, such as practising the technicalities of presenting online, and assessing how to present clearly and with impact. </a:t>
            </a:r>
          </a:p>
          <a:p>
            <a:pPr algn="just" rtl="0" fontAlgn="base"/>
            <a:endParaRPr lang="en-GB" sz="1200" dirty="0">
              <a:latin typeface="Franklin Gothic Book" panose="020B0503020102020204" pitchFamily="34" charset="0"/>
            </a:endParaRPr>
          </a:p>
          <a:p>
            <a:pPr algn="just" fontAlgn="base"/>
            <a:r>
              <a:rPr lang="en-GB" sz="1200" dirty="0">
                <a:latin typeface="Franklin Gothic Book"/>
              </a:rPr>
              <a:t>Your team will request a 30-minute slot between 09:00 – 17:00 on Wednesday 19 June, Thursday 20 June, Friday 21 June or Monday 24 June.   </a:t>
            </a:r>
            <a:endParaRPr lang="en-GB" sz="1200" dirty="0">
              <a:latin typeface="Franklin Gothic Book" panose="020B0503020102020204" pitchFamily="34" charset="0"/>
            </a:endParaRPr>
          </a:p>
          <a:p>
            <a:pPr algn="just" rtl="0" fontAlgn="base"/>
            <a:endParaRPr lang="en-GB" sz="1200" dirty="0">
              <a:latin typeface="Franklin Gothic Book" panose="020B0503020102020204" pitchFamily="34" charset="0"/>
            </a:endParaRPr>
          </a:p>
          <a:p>
            <a:pPr marL="171450" indent="-171450" algn="just" fontAlgn="base">
              <a:buFont typeface="Arial" panose="020B0604020202020204" pitchFamily="34" charset="0"/>
              <a:buChar char="•"/>
            </a:pPr>
            <a:r>
              <a:rPr lang="en-GB" sz="1200" dirty="0">
                <a:latin typeface="Franklin Gothic Book"/>
              </a:rPr>
              <a:t>If the practice is online, the team lead will be asked to </a:t>
            </a:r>
            <a:r>
              <a:rPr lang="en-GB" sz="1200" dirty="0">
                <a:latin typeface="Franklin Gothic Book"/>
                <a:hlinkClick r:id="rId2"/>
              </a:rPr>
              <a:t>schedule the meeting</a:t>
            </a:r>
            <a:r>
              <a:rPr lang="en-GB" sz="1200" dirty="0">
                <a:latin typeface="Franklin Gothic Book"/>
              </a:rPr>
              <a:t> (if using Zoom, please </a:t>
            </a:r>
            <a:r>
              <a:rPr lang="en-GB" sz="1200" dirty="0">
                <a:latin typeface="Franklin Gothic Book"/>
                <a:hlinkClick r:id="rId3"/>
              </a:rPr>
              <a:t>log in with your Sussex zoom account</a:t>
            </a:r>
            <a:r>
              <a:rPr lang="en-GB" sz="1200" dirty="0">
                <a:latin typeface="Franklin Gothic Book"/>
              </a:rPr>
              <a:t>). </a:t>
            </a: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If the practice is in-person, the Student Centre room location will be shared upon confirmation.  </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The team lead must book your practice presentation slot by emailing </a:t>
            </a:r>
            <a:r>
              <a:rPr lang="en-GB" sz="1200" dirty="0">
                <a:latin typeface="Franklin Gothic Book" panose="020B0503020102020204" pitchFamily="34" charset="0"/>
                <a:hlinkClick r:id="rId4"/>
              </a:rPr>
              <a:t>careerlab@sussex.ac.uk</a:t>
            </a:r>
            <a:r>
              <a:rPr lang="en-GB" sz="1200" dirty="0">
                <a:latin typeface="Franklin Gothic Book" panose="020B0503020102020204" pitchFamily="34" charset="0"/>
              </a:rPr>
              <a:t> </a:t>
            </a:r>
            <a:r>
              <a:rPr lang="en-GB" sz="1200" b="1" dirty="0">
                <a:latin typeface="Franklin Gothic Book" panose="020B0503020102020204" pitchFamily="34" charset="0"/>
              </a:rPr>
              <a:t>by 17:00 on Thursday 13 June</a:t>
            </a:r>
            <a:r>
              <a:rPr lang="en-GB" sz="1200" dirty="0">
                <a:latin typeface="Franklin Gothic Book" panose="020B0503020102020204" pitchFamily="34" charset="0"/>
              </a:rPr>
              <a:t>. Please state if it will be on online or in-person the Student Centre. If it is online, have your meeting link ready. </a:t>
            </a:r>
          </a:p>
          <a:p>
            <a:pPr algn="just" rtl="0" fontAlgn="base"/>
            <a:endParaRPr lang="en-GB" sz="1200" dirty="0">
              <a:latin typeface="Franklin Gothic Book" panose="020B0503020102020204" pitchFamily="34" charset="0"/>
            </a:endParaRPr>
          </a:p>
          <a:p>
            <a:pPr algn="just" rtl="0" fontAlgn="base"/>
            <a:endParaRPr lang="en-GB" sz="1200" dirty="0">
              <a:latin typeface="Franklin Gothic Book" panose="020B0503020102020204" pitchFamily="34" charset="0"/>
            </a:endParaRPr>
          </a:p>
          <a:p>
            <a:pPr algn="just" rtl="0" fontAlgn="base"/>
            <a:r>
              <a:rPr lang="en-GB" sz="1200" b="1" dirty="0">
                <a:latin typeface="Franklin Gothic Book" panose="020B0503020102020204" pitchFamily="34" charset="0"/>
              </a:rPr>
              <a:t>Workspaces</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Student teams may decide to work together on campus. There are plenty of workspaces on campus where you can do group work without making a booking, including: </a:t>
            </a:r>
          </a:p>
          <a:p>
            <a:pPr algn="just" rtl="0" fontAlgn="base"/>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The Student Centre atrium </a:t>
            </a:r>
          </a:p>
          <a:p>
            <a:pPr marL="171450" indent="-171450" algn="just" rtl="0" fontAlgn="base">
              <a:buFont typeface="Arial" panose="020B0604020202020204" pitchFamily="34" charset="0"/>
              <a:buChar char="•"/>
            </a:pP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The library </a:t>
            </a:r>
          </a:p>
          <a:p>
            <a:pPr marL="171450" indent="-171450" algn="just" rtl="0" fontAlgn="base">
              <a:buFont typeface="Arial" panose="020B0604020202020204" pitchFamily="34" charset="0"/>
              <a:buChar char="•"/>
            </a:pP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The Meeting House </a:t>
            </a:r>
          </a:p>
          <a:p>
            <a:pPr marL="171450" indent="-171450" algn="just" rtl="0" fontAlgn="base">
              <a:buFont typeface="Arial" panose="020B0604020202020204" pitchFamily="34" charset="0"/>
              <a:buChar char="•"/>
            </a:pP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Cafes  </a:t>
            </a:r>
          </a:p>
          <a:p>
            <a:pPr marL="171450" indent="-171450" algn="just" rtl="0" fontAlgn="base">
              <a:buFont typeface="Arial" panose="020B0604020202020204" pitchFamily="34" charset="0"/>
              <a:buChar char="•"/>
            </a:pPr>
            <a:endParaRPr lang="en-GB" sz="1200" dirty="0">
              <a:latin typeface="Franklin Gothic Book" panose="020B0503020102020204" pitchFamily="34" charset="0"/>
            </a:endParaRPr>
          </a:p>
          <a:p>
            <a:pPr marL="171450" indent="-171450" algn="just" rtl="0" fontAlgn="base">
              <a:buFont typeface="Arial" panose="020B0604020202020204" pitchFamily="34" charset="0"/>
              <a:buChar char="•"/>
            </a:pPr>
            <a:r>
              <a:rPr lang="en-GB" sz="1200" dirty="0">
                <a:latin typeface="Franklin Gothic Book" panose="020B0503020102020204" pitchFamily="34" charset="0"/>
              </a:rPr>
              <a:t>Various common rooms and social spaces </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Have a look at </a:t>
            </a:r>
            <a:r>
              <a:rPr lang="en-GB" sz="1200" dirty="0">
                <a:latin typeface="Franklin Gothic Book" panose="020B0503020102020204" pitchFamily="34" charset="0"/>
                <a:hlinkClick r:id="rId5"/>
              </a:rPr>
              <a:t>Find a place to study on campus </a:t>
            </a:r>
            <a:r>
              <a:rPr lang="en-GB" sz="1200" dirty="0">
                <a:latin typeface="Franklin Gothic Book" panose="020B0503020102020204" pitchFamily="34" charset="0"/>
              </a:rPr>
              <a:t>for more information. </a:t>
            </a:r>
          </a:p>
        </p:txBody>
      </p:sp>
    </p:spTree>
    <p:extLst>
      <p:ext uri="{BB962C8B-B14F-4D97-AF65-F5344CB8AC3E}">
        <p14:creationId xmlns:p14="http://schemas.microsoft.com/office/powerpoint/2010/main" val="833472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a:extLst>
              <a:ext uri="{FF2B5EF4-FFF2-40B4-BE49-F238E27FC236}">
                <a16:creationId xmlns:a16="http://schemas.microsoft.com/office/drawing/2014/main" id="{C875F9AB-51A0-C7A4-F329-3ECDDAAA83BC}"/>
              </a:ext>
            </a:extLst>
          </p:cNvPr>
          <p:cNvSpPr/>
          <p:nvPr/>
        </p:nvSpPr>
        <p:spPr>
          <a:xfrm rot="20033515">
            <a:off x="1088153" y="4970367"/>
            <a:ext cx="404949" cy="447945"/>
          </a:xfrm>
          <a:prstGeom prst="triangle">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2DA3094F-2ADA-6508-87C7-9F13C44DA3BC}"/>
              </a:ext>
            </a:extLst>
          </p:cNvPr>
          <p:cNvSpPr txBox="1"/>
          <p:nvPr/>
        </p:nvSpPr>
        <p:spPr>
          <a:xfrm>
            <a:off x="560823" y="564469"/>
            <a:ext cx="5736354" cy="4339650"/>
          </a:xfrm>
          <a:prstGeom prst="rect">
            <a:avLst/>
          </a:prstGeom>
          <a:noFill/>
        </p:spPr>
        <p:txBody>
          <a:bodyPr wrap="square" lIns="91440" tIns="45720" rIns="91440" bIns="45720" anchor="t">
            <a:spAutoFit/>
          </a:bodyPr>
          <a:lstStyle/>
          <a:p>
            <a:pPr algn="just" rtl="0" fontAlgn="base"/>
            <a:r>
              <a:rPr lang="en-GB" sz="1200" b="1" dirty="0">
                <a:latin typeface="Franklin Gothic Book" panose="020B0503020102020204" pitchFamily="34" charset="0"/>
              </a:rPr>
              <a:t>The Co-Creation Space</a:t>
            </a:r>
          </a:p>
          <a:p>
            <a:pPr algn="just" rtl="0" fontAlgn="base"/>
            <a:endParaRPr lang="en-GB" sz="1200" b="1" dirty="0">
              <a:latin typeface="Franklin Gothic Book" panose="020B0503020102020204" pitchFamily="34" charset="0"/>
            </a:endParaRPr>
          </a:p>
          <a:p>
            <a:pPr algn="just" fontAlgn="base"/>
            <a:r>
              <a:rPr lang="en-GB" sz="1200" dirty="0">
                <a:latin typeface="Franklin Gothic Book"/>
              </a:rPr>
              <a:t>Student consultants also have permission to use the Co-Creation Space on floor 1 in the Student Centre. This space is only available to students from 09:00 – 17:00, Monday to Friday, from 3 to 28 June; except 6-7 June due to filming. Please be aware that this space follows a first come first served policy and may reach capacity, so a workspace cannot be guaranteed. </a:t>
            </a:r>
            <a:endParaRPr lang="en-GB" sz="1200" dirty="0">
              <a:latin typeface="Franklin Gothic Book" panose="020B0503020102020204" pitchFamily="34" charset="0"/>
            </a:endParaRP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To use the space, you must collect an access card from the Student Centre welcome desk each time. Whether you will be working as a team, or individually, please all go to the welcome desk and confirm your full name with your student card. The access card must be returned to the desk when you leave. </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Only student consultants have permission to use the Co-Creation Space, for the purposes of conducting project or group work for the Student Consultancy Programme. Students should not invite other students into the space, nor use the space for any other work or activities. </a:t>
            </a: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By using the Co-Creation Space, you are agreeing to the </a:t>
            </a:r>
            <a:r>
              <a:rPr lang="en-GB" sz="1200" dirty="0">
                <a:latin typeface="Franklin Gothic Book" panose="020B0503020102020204" pitchFamily="34" charset="0"/>
                <a:hlinkClick r:id="rId2"/>
              </a:rPr>
              <a:t>Co-Creation Space Code of Conduct. </a:t>
            </a:r>
            <a:endParaRPr lang="en-GB" sz="1200" dirty="0">
              <a:latin typeface="Franklin Gothic Book" panose="020B0503020102020204" pitchFamily="34" charset="0"/>
            </a:endParaRPr>
          </a:p>
          <a:p>
            <a:pPr algn="just" rtl="0" fontAlgn="base"/>
            <a:endParaRPr lang="en-GB" sz="1200" dirty="0">
              <a:latin typeface="Franklin Gothic Book" panose="020B0503020102020204" pitchFamily="34" charset="0"/>
            </a:endParaRPr>
          </a:p>
          <a:p>
            <a:pPr algn="just" rtl="0" fontAlgn="base"/>
            <a:r>
              <a:rPr lang="en-GB" sz="1200" dirty="0">
                <a:latin typeface="Franklin Gothic Book" panose="020B0503020102020204" pitchFamily="34" charset="0"/>
              </a:rPr>
              <a:t>If you are having difficulties finding space for group work, please email </a:t>
            </a:r>
            <a:r>
              <a:rPr lang="en-GB" sz="1200" dirty="0">
                <a:latin typeface="Franklin Gothic Book" panose="020B0503020102020204" pitchFamily="34" charset="0"/>
                <a:hlinkClick r:id="rId3"/>
              </a:rPr>
              <a:t>careerlab@sussex.ac.uk</a:t>
            </a:r>
            <a:r>
              <a:rPr lang="en-GB" sz="1200" dirty="0">
                <a:latin typeface="Franklin Gothic Book" panose="020B0503020102020204" pitchFamily="34" charset="0"/>
              </a:rPr>
              <a:t>. </a:t>
            </a:r>
          </a:p>
        </p:txBody>
      </p:sp>
      <p:sp>
        <p:nvSpPr>
          <p:cNvPr id="3" name="Rectangle: Rounded Corners 2">
            <a:extLst>
              <a:ext uri="{FF2B5EF4-FFF2-40B4-BE49-F238E27FC236}">
                <a16:creationId xmlns:a16="http://schemas.microsoft.com/office/drawing/2014/main" id="{BD8C1350-A451-CA42-A0F9-FDAEA4CD049E}"/>
              </a:ext>
            </a:extLst>
          </p:cNvPr>
          <p:cNvSpPr/>
          <p:nvPr/>
        </p:nvSpPr>
        <p:spPr>
          <a:xfrm>
            <a:off x="560823" y="5243221"/>
            <a:ext cx="5736354" cy="2179750"/>
          </a:xfrm>
          <a:prstGeom prst="roundRect">
            <a:avLst>
              <a:gd name="adj" fmla="val 13239"/>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latin typeface="Franklin Gothic Book" panose="020B0503020102020204" pitchFamily="34" charset="0"/>
              </a:rPr>
              <a:t>“During the programme I worked with four other students for Bird &amp; Blend Tea Co to present research findings to a company representative. Our project was specifically aimed at interventions to support business growth whilst reducing carbon emissions to net zero.</a:t>
            </a:r>
          </a:p>
          <a:p>
            <a:pPr algn="ctr"/>
            <a:endParaRPr lang="en-GB" sz="1200" dirty="0">
              <a:latin typeface="Franklin Gothic Book" panose="020B0503020102020204" pitchFamily="34" charset="0"/>
            </a:endParaRPr>
          </a:p>
          <a:p>
            <a:pPr algn="ctr"/>
            <a:r>
              <a:rPr lang="en-GB" sz="1200" dirty="0">
                <a:latin typeface="Franklin Gothic Book" panose="020B0503020102020204" pitchFamily="34" charset="0"/>
              </a:rPr>
              <a:t>I found it fairly challenging to explore and present concepts outside of my degree due to the jargon and mechanisms involved in the fields of business and sustainability, but it was highly rewarding to deliver our final presentation knowing I had learned a lot in just four weeks.”</a:t>
            </a:r>
          </a:p>
          <a:p>
            <a:pPr algn="ctr"/>
            <a:endParaRPr lang="en-GB" sz="1200" dirty="0">
              <a:latin typeface="Franklin Gothic Book" panose="020B0503020102020204" pitchFamily="34" charset="0"/>
            </a:endParaRPr>
          </a:p>
          <a:p>
            <a:pPr algn="ctr"/>
            <a:r>
              <a:rPr lang="en-GB" sz="1200" b="1" dirty="0">
                <a:latin typeface="Franklin Gothic Book" panose="020B0503020102020204" pitchFamily="34" charset="0"/>
              </a:rPr>
              <a:t>- Jade, Psychology BSc and Student Consultant</a:t>
            </a:r>
          </a:p>
        </p:txBody>
      </p:sp>
      <p:pic>
        <p:nvPicPr>
          <p:cNvPr id="7" name="Picture 6" descr="A bee flying over a flower&#10;&#10;Description automatically generated">
            <a:extLst>
              <a:ext uri="{FF2B5EF4-FFF2-40B4-BE49-F238E27FC236}">
                <a16:creationId xmlns:a16="http://schemas.microsoft.com/office/drawing/2014/main" id="{297623A6-FC54-91BA-F630-BF7D74D2CFED}"/>
              </a:ext>
            </a:extLst>
          </p:cNvPr>
          <p:cNvPicPr>
            <a:picLocks noChangeAspect="1"/>
          </p:cNvPicPr>
          <p:nvPr/>
        </p:nvPicPr>
        <p:blipFill rotWithShape="1">
          <a:blip r:embed="rId4">
            <a:extLst>
              <a:ext uri="{28A0092B-C50C-407E-A947-70E740481C1C}">
                <a14:useLocalDpi xmlns:a14="http://schemas.microsoft.com/office/drawing/2010/main" val="0"/>
              </a:ext>
            </a:extLst>
          </a:blip>
          <a:srcRect t="39275"/>
          <a:stretch/>
        </p:blipFill>
        <p:spPr>
          <a:xfrm>
            <a:off x="2564630" y="7762073"/>
            <a:ext cx="1728740" cy="1663907"/>
          </a:xfrm>
          <a:prstGeom prst="rect">
            <a:avLst/>
          </a:prstGeom>
        </p:spPr>
      </p:pic>
    </p:spTree>
    <p:extLst>
      <p:ext uri="{BB962C8B-B14F-4D97-AF65-F5344CB8AC3E}">
        <p14:creationId xmlns:p14="http://schemas.microsoft.com/office/powerpoint/2010/main" val="493958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691640" y="506256"/>
            <a:ext cx="3482340"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8794459"/>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AT THE END OF THE PROJECT</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200" b="1" dirty="0">
              <a:latin typeface="Franklin Gothic Book" panose="020B0503020102020204" pitchFamily="34" charset="0"/>
            </a:endParaRPr>
          </a:p>
          <a:p>
            <a:pPr algn="just" fontAlgn="base"/>
            <a:r>
              <a:rPr lang="en-GB" sz="1200" i="0" dirty="0">
                <a:effectLst/>
                <a:latin typeface="Franklin Gothic Book"/>
              </a:rPr>
              <a:t>All students are encouraged to attend </a:t>
            </a:r>
            <a:r>
              <a:rPr lang="en-GB" sz="1200" dirty="0">
                <a:latin typeface="Franklin Gothic Book"/>
              </a:rPr>
              <a:t>'How</a:t>
            </a:r>
            <a:r>
              <a:rPr lang="en-GB" sz="1200" i="0" dirty="0">
                <a:effectLst/>
                <a:latin typeface="Franklin Gothic Book"/>
              </a:rPr>
              <a:t> to articulate and optimise your consultancy experience and next steps </a:t>
            </a:r>
            <a:r>
              <a:rPr lang="en-GB" sz="1200" dirty="0">
                <a:latin typeface="Franklin Gothic Book"/>
              </a:rPr>
              <a:t>– </a:t>
            </a:r>
            <a:r>
              <a:rPr lang="en-GB" sz="1200" i="0" dirty="0">
                <a:effectLst/>
                <a:latin typeface="Franklin Gothic Book"/>
              </a:rPr>
              <a:t>online</a:t>
            </a:r>
            <a:r>
              <a:rPr lang="en-GB" sz="1200" dirty="0">
                <a:latin typeface="Franklin Gothic Book"/>
              </a:rPr>
              <a:t>'</a:t>
            </a:r>
            <a:r>
              <a:rPr lang="en-GB" sz="1200" i="0" dirty="0">
                <a:effectLst/>
                <a:latin typeface="Franklin Gothic Book"/>
              </a:rPr>
              <a:t> on </a:t>
            </a:r>
            <a:r>
              <a:rPr lang="en-US" sz="1200" i="0" dirty="0">
                <a:effectLst/>
                <a:latin typeface="Franklin Gothic Book"/>
              </a:rPr>
              <a:t>Thursday </a:t>
            </a:r>
            <a:r>
              <a:rPr lang="en-US" sz="1200" dirty="0">
                <a:latin typeface="Franklin Gothic Book"/>
              </a:rPr>
              <a:t>27 June</a:t>
            </a:r>
            <a:r>
              <a:rPr lang="en-US" sz="1200" i="0" dirty="0">
                <a:effectLst/>
                <a:latin typeface="Franklin Gothic Book"/>
              </a:rPr>
              <a:t>, </a:t>
            </a:r>
            <a:r>
              <a:rPr lang="en-US" sz="1200" dirty="0">
                <a:latin typeface="Franklin Gothic Book"/>
              </a:rPr>
              <a:t>14:30 </a:t>
            </a:r>
            <a:r>
              <a:rPr lang="en-US" sz="1200" i="0" dirty="0">
                <a:effectLst/>
                <a:latin typeface="Franklin Gothic Book"/>
              </a:rPr>
              <a:t>– </a:t>
            </a:r>
            <a:r>
              <a:rPr lang="en-US" sz="1200" dirty="0">
                <a:latin typeface="Franklin Gothic Book"/>
              </a:rPr>
              <a:t>15:30</a:t>
            </a:r>
            <a:r>
              <a:rPr lang="en-US" sz="1200" i="0" dirty="0">
                <a:effectLst/>
                <a:latin typeface="Franklin Gothic Book"/>
              </a:rPr>
              <a:t>,</a:t>
            </a:r>
            <a:r>
              <a:rPr lang="en-US" sz="1200" dirty="0">
                <a:latin typeface="Franklin Gothic Book"/>
              </a:rPr>
              <a:t> </a:t>
            </a:r>
            <a:r>
              <a:rPr lang="en-US" sz="1200" i="0" dirty="0">
                <a:effectLst/>
                <a:latin typeface="Franklin Gothic Book"/>
                <a:hlinkClick r:id="rId2">
                  <a:extLst>
                    <a:ext uri="{A12FA001-AC4F-418D-AE19-62706E023703}">
                      <ahyp:hlinkClr xmlns:ahyp="http://schemas.microsoft.com/office/drawing/2018/hyperlinkcolor" val="tx"/>
                    </a:ext>
                  </a:extLst>
                </a:hlinkClick>
              </a:rPr>
              <a:t>Zoom link</a:t>
            </a:r>
            <a:r>
              <a:rPr lang="en-US" sz="1200" dirty="0">
                <a:latin typeface="Franklin Gothic Book"/>
              </a:rPr>
              <a:t> </a:t>
            </a:r>
            <a:r>
              <a:rPr lang="en-US" sz="1200" i="0" dirty="0">
                <a:effectLst/>
                <a:latin typeface="Franklin Gothic Book"/>
              </a:rPr>
              <a:t>/ ID:</a:t>
            </a:r>
            <a:r>
              <a:rPr lang="en-US" sz="1200" dirty="0">
                <a:latin typeface="Franklin Gothic Book"/>
              </a:rPr>
              <a:t> 945 5192 2542</a:t>
            </a:r>
            <a:endParaRPr lang="en-US" sz="1200" i="0" dirty="0">
              <a:effectLst/>
              <a:latin typeface="Franklin Gothic Book" panose="020B0503020102020204" pitchFamily="34" charset="0"/>
            </a:endParaRPr>
          </a:p>
          <a:p>
            <a:pPr algn="just" rtl="0" fontAlgn="base"/>
            <a:endParaRPr lang="en-GB" sz="1200" b="1" dirty="0">
              <a:latin typeface="Franklin Gothic Book" panose="020B0503020102020204" pitchFamily="34" charset="0"/>
            </a:endParaRPr>
          </a:p>
          <a:p>
            <a:pPr algn="just" rtl="0" fontAlgn="base"/>
            <a:r>
              <a:rPr lang="en-GB" sz="1200" b="1" i="0" dirty="0">
                <a:effectLst/>
                <a:latin typeface="Franklin Gothic Book" panose="020B0503020102020204" pitchFamily="34" charset="0"/>
              </a:rPr>
              <a:t>Saying thanks </a:t>
            </a:r>
          </a:p>
          <a:p>
            <a:pPr algn="just" rtl="0" fontAlgn="base"/>
            <a:endParaRPr lang="en-GB" sz="1200" b="1" i="0" dirty="0">
              <a:effectLst/>
              <a:latin typeface="Franklin Gothic Book" panose="020B0503020102020204" pitchFamily="34" charset="0"/>
            </a:endParaRPr>
          </a:p>
          <a:p>
            <a:pPr algn="just" fontAlgn="base"/>
            <a:r>
              <a:rPr lang="en-GB" sz="1200" i="0" dirty="0">
                <a:effectLst/>
                <a:latin typeface="Franklin Gothic Book"/>
              </a:rPr>
              <a:t>Make sure that you thank your project client for the opportunity to work with them on the project. You may also want to use this opportunity to ask if they mind connecting with you on LinkedIn, or other professional networks.</a:t>
            </a:r>
            <a:r>
              <a:rPr lang="en-GB" sz="1200" dirty="0">
                <a:latin typeface="Franklin Gothic Book"/>
              </a:rPr>
              <a:t> </a:t>
            </a:r>
            <a:endParaRPr lang="en-GB" sz="1200" i="0" dirty="0">
              <a:effectLst/>
              <a:latin typeface="Franklin Gothic Book" panose="020B0503020102020204" pitchFamily="34" charset="0"/>
            </a:endParaRPr>
          </a:p>
          <a:p>
            <a:pPr algn="just" rtl="0" fontAlgn="base"/>
            <a:endParaRPr lang="en-GB" sz="1200" b="1" i="0" dirty="0">
              <a:effectLst/>
              <a:latin typeface="Franklin Gothic Book" panose="020B0503020102020204" pitchFamily="34" charset="0"/>
            </a:endParaRPr>
          </a:p>
          <a:p>
            <a:pPr algn="just" rtl="0" fontAlgn="base"/>
            <a:endParaRPr lang="en-GB" sz="1200" b="1"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Feedback </a:t>
            </a:r>
          </a:p>
          <a:p>
            <a:pPr algn="just" rtl="0" fontAlgn="base"/>
            <a:endParaRPr lang="en-GB"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The Career Lab team values your feedback on taking part in the programme to help improve the experience for students in the future. We will be in contact to ask you to complete a short feedback form. </a:t>
            </a:r>
          </a:p>
          <a:p>
            <a:pPr algn="just" rtl="0" fontAlgn="base"/>
            <a:endParaRPr lang="en-GB" sz="1200" i="0" dirty="0">
              <a:effectLst/>
              <a:latin typeface="Franklin Gothic Book" panose="020B0503020102020204" pitchFamily="34" charset="0"/>
            </a:endParaRPr>
          </a:p>
          <a:p>
            <a:pPr algn="just" fontAlgn="base"/>
            <a:r>
              <a:rPr lang="en-GB" sz="1200" i="0" dirty="0">
                <a:effectLst/>
                <a:latin typeface="Franklin Gothic Book"/>
              </a:rPr>
              <a:t>We would also encourage you to </a:t>
            </a:r>
            <a:r>
              <a:rPr lang="en-GB" sz="1200" dirty="0">
                <a:latin typeface="Franklin Gothic Book"/>
              </a:rPr>
              <a:t>request feedback from </a:t>
            </a:r>
            <a:r>
              <a:rPr lang="en-GB" sz="1200" i="0" dirty="0">
                <a:effectLst/>
                <a:latin typeface="Franklin Gothic Book"/>
              </a:rPr>
              <a:t>your project client, for example, with an email, reference letter, or LinkedIn recommendation. Your project client is required to provide feedback as part of their role.</a:t>
            </a:r>
            <a:r>
              <a:rPr lang="en-GB" sz="1200" dirty="0">
                <a:latin typeface="Franklin Gothic Book"/>
              </a:rPr>
              <a:t> </a:t>
            </a:r>
            <a:endParaRPr lang="en-GB" sz="1200" b="1"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 </a:t>
            </a:r>
          </a:p>
          <a:p>
            <a:pPr algn="just" rtl="0" fontAlgn="base"/>
            <a:endParaRPr lang="en-GB" sz="1200" b="1"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Further employment and networking </a:t>
            </a:r>
          </a:p>
          <a:p>
            <a:pPr algn="just" rtl="0" fontAlgn="base"/>
            <a:endParaRPr lang="en-GB"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Once you have completed your project, now is your chance to network with your fellow student consultants and potentially the project client’s organisation. With the explicit consent of the client, you may seek their career guidance: </a:t>
            </a:r>
          </a:p>
          <a:p>
            <a:pPr marL="171450" indent="-171450" algn="just" rtl="0" fontAlgn="base">
              <a:buFont typeface="Arial" panose="020B0604020202020204" pitchFamily="34" charset="0"/>
              <a:buChar char="•"/>
            </a:pPr>
            <a:endParaRPr lang="en-GB" sz="1200" i="0" dirty="0">
              <a:effectLst/>
              <a:latin typeface="Franklin Gothic Book" panose="020B0503020102020204" pitchFamily="34" charset="0"/>
            </a:endParaRP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Ask about their career path and where they have worked previously. </a:t>
            </a: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If you enjoyed the project work and are interested in the client’s area of business, let them know that! </a:t>
            </a: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Are there opportunities for employment with this employer? If so, where can you find their vacancies?</a:t>
            </a: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Job-seeking – ask for recommendations of where and how to look for work in the sector. </a:t>
            </a: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Ask their advice about what you can do to improve your chances of getting employment in the sector. </a:t>
            </a:r>
          </a:p>
          <a:p>
            <a:pPr marL="171450" indent="-171450" algn="just" rtl="0" fontAlgn="base">
              <a:buFont typeface="Arial" panose="020B0604020202020204" pitchFamily="34" charset="0"/>
              <a:buChar char="•"/>
            </a:pPr>
            <a:r>
              <a:rPr lang="en-GB" sz="1200" i="0" dirty="0">
                <a:effectLst/>
                <a:latin typeface="Franklin Gothic Book" panose="020B0503020102020204" pitchFamily="34" charset="0"/>
              </a:rPr>
              <a:t>Seek a recommendation on LinkedIn. </a:t>
            </a:r>
          </a:p>
          <a:p>
            <a:pPr algn="just" rtl="0" fontAlgn="base"/>
            <a:endParaRPr lang="en-GB" sz="1200" b="1"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Remember that all Sussex students and graduates (up to three years after graduation) can continue to access Careers and Entrepreneurship support, including one-to-one careers consultant appointments, access to the CareerHub vacancies board, and attendance at online and in-person events. </a:t>
            </a:r>
          </a:p>
        </p:txBody>
      </p:sp>
    </p:spTree>
    <p:extLst>
      <p:ext uri="{BB962C8B-B14F-4D97-AF65-F5344CB8AC3E}">
        <p14:creationId xmlns:p14="http://schemas.microsoft.com/office/powerpoint/2010/main" val="702479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567543" y="493193"/>
            <a:ext cx="3722914"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7871129"/>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WE’RE HERE TO SUPPORT YOU</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200" b="1" dirty="0">
              <a:latin typeface="Franklin Gothic Book" panose="020B0503020102020204" pitchFamily="34" charset="0"/>
            </a:endParaRPr>
          </a:p>
          <a:p>
            <a:pPr algn="just" rtl="0" fontAlgn="base"/>
            <a:r>
              <a:rPr lang="en-GB" sz="1200" b="1" i="0" dirty="0">
                <a:effectLst/>
                <a:latin typeface="Franklin Gothic Book" panose="020B0503020102020204" pitchFamily="34" charset="0"/>
              </a:rPr>
              <a:t>If there is a problem during your project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If you feel things aren’t working out as well you had hoped during the project, the Career Lab team is here to support you. This could include discussing issues around your responsibilities, teamworking, struggling with your workload, visiting your client, or feeling unconfident when presenting. Please get in touch with the Career Lab team in the first instance: </a:t>
            </a:r>
            <a:r>
              <a:rPr lang="en-GB" sz="1200" dirty="0">
                <a:latin typeface="Franklin Gothic Book" panose="020B0503020102020204" pitchFamily="34" charset="0"/>
                <a:hlinkClick r:id="rId2"/>
              </a:rPr>
              <a:t>careerlab@sussex.ac.uk</a:t>
            </a:r>
            <a:r>
              <a:rPr lang="en-GB" sz="1200" dirty="0">
                <a:latin typeface="Franklin Gothic Book" panose="020B0503020102020204" pitchFamily="34" charset="0"/>
              </a:rPr>
              <a:t>.</a:t>
            </a:r>
            <a:endParaRPr lang="en-GB" sz="1200" i="0" dirty="0">
              <a:effectLst/>
              <a:latin typeface="Franklin Gothic Book" panose="020B0503020102020204" pitchFamily="34" charset="0"/>
            </a:endParaRP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 </a:t>
            </a:r>
          </a:p>
          <a:p>
            <a:pPr algn="just" rtl="0" fontAlgn="base"/>
            <a:endParaRPr lang="en-GB" sz="1200"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Adjustments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If you require or believe you may need adjustments to facilitate your participation in the programme, we are here to assist you. Please contact Jasmin Tse, Programmes Officer: J.Tse@sussex.ac.uk for further advice. We partner with disability and neurodivergence experts, EmployAbility, for independent support and guidance. If you would like to contact them for a confidential discussion, please register with them and then email </a:t>
            </a:r>
            <a:r>
              <a:rPr lang="en-GB" sz="1200" i="0" dirty="0">
                <a:effectLst/>
                <a:latin typeface="Franklin Gothic Book" panose="020B0503020102020204" pitchFamily="34" charset="0"/>
                <a:hlinkClick r:id="rId3"/>
              </a:rPr>
              <a:t>info@employ-ability.org.uk</a:t>
            </a:r>
            <a:r>
              <a:rPr lang="en-GB" sz="1200" i="0" dirty="0">
                <a:effectLst/>
                <a:latin typeface="Franklin Gothic Book" panose="020B0503020102020204" pitchFamily="34" charset="0"/>
              </a:rPr>
              <a:t>.</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 </a:t>
            </a:r>
          </a:p>
          <a:p>
            <a:pPr algn="just" rtl="0" fontAlgn="base"/>
            <a:endParaRPr lang="en-GB" sz="1200" i="0" dirty="0">
              <a:effectLst/>
              <a:latin typeface="Franklin Gothic Book" panose="020B0503020102020204" pitchFamily="34" charset="0"/>
            </a:endParaRPr>
          </a:p>
          <a:p>
            <a:pPr algn="just" rtl="0" fontAlgn="base"/>
            <a:r>
              <a:rPr lang="en-GB" sz="1200" b="1" i="0" dirty="0">
                <a:effectLst/>
                <a:latin typeface="Franklin Gothic Book" panose="020B0503020102020204" pitchFamily="34" charset="0"/>
              </a:rPr>
              <a:t>Student Consultancy drop-ins </a:t>
            </a:r>
          </a:p>
          <a:p>
            <a:pPr algn="just" rtl="0" fontAlgn="base"/>
            <a:endParaRPr lang="en-GB" sz="1200" i="0" dirty="0">
              <a:effectLst/>
              <a:latin typeface="Franklin Gothic Book" panose="020B0503020102020204" pitchFamily="34" charset="0"/>
            </a:endParaRPr>
          </a:p>
          <a:p>
            <a:pPr algn="just" fontAlgn="base"/>
            <a:r>
              <a:rPr lang="en-GB" sz="1200" i="0" dirty="0">
                <a:effectLst/>
                <a:latin typeface="Franklin Gothic Book"/>
              </a:rPr>
              <a:t>You can also chat with us at our optional Student Consultancy drop-ins</a:t>
            </a:r>
            <a:r>
              <a:rPr lang="en-GB" sz="1200" dirty="0">
                <a:latin typeface="Franklin Gothic Book"/>
              </a:rPr>
              <a:t>, all located in Landscape 6, first floor in the Student Centre, </a:t>
            </a:r>
            <a:r>
              <a:rPr lang="en-GB" sz="1200" i="0" dirty="0">
                <a:effectLst/>
                <a:latin typeface="Franklin Gothic Book"/>
              </a:rPr>
              <a:t>during the following times:</a:t>
            </a:r>
            <a:r>
              <a:rPr lang="en-GB" sz="1200" dirty="0">
                <a:latin typeface="Franklin Gothic Book"/>
              </a:rPr>
              <a:t> </a:t>
            </a:r>
            <a:endParaRPr lang="en-GB" sz="1200" i="0" dirty="0">
              <a:effectLst/>
              <a:latin typeface="Franklin Gothic Book" panose="020B0503020102020204" pitchFamily="34" charset="0"/>
            </a:endParaRPr>
          </a:p>
          <a:p>
            <a:pPr algn="just" rtl="0" fontAlgn="base"/>
            <a:endParaRPr lang="en-GB" sz="1200" i="0" dirty="0">
              <a:effectLst/>
              <a:latin typeface="Franklin Gothic Book" panose="020B0503020102020204" pitchFamily="34" charset="0"/>
            </a:endParaRPr>
          </a:p>
          <a:p>
            <a:pPr marL="171450" indent="-171450" fontAlgn="base">
              <a:buFont typeface="Arial" panose="020B0604020202020204" pitchFamily="34" charset="0"/>
              <a:buChar char="•"/>
            </a:pPr>
            <a:r>
              <a:rPr lang="en-GB" sz="1200" dirty="0">
                <a:latin typeface="Franklin Gothic Book"/>
              </a:rPr>
              <a:t>Friday 7 June, 09:30 – 10:30</a:t>
            </a:r>
          </a:p>
          <a:p>
            <a:pPr marL="171450" indent="-171450">
              <a:buFont typeface="Arial" panose="020B0604020202020204" pitchFamily="34" charset="0"/>
              <a:buChar char="•"/>
            </a:pPr>
            <a:endParaRPr lang="en-GB" sz="1200" dirty="0">
              <a:latin typeface="Franklin Gothic Book"/>
            </a:endParaRPr>
          </a:p>
          <a:p>
            <a:pPr marL="171450" indent="-171450" fontAlgn="base">
              <a:buFont typeface="Arial" panose="020B0604020202020204" pitchFamily="34" charset="0"/>
              <a:buChar char="•"/>
            </a:pPr>
            <a:r>
              <a:rPr lang="en-GB" sz="1200" dirty="0">
                <a:latin typeface="Franklin Gothic Book"/>
              </a:rPr>
              <a:t>Wednesday 12 June</a:t>
            </a:r>
            <a:r>
              <a:rPr lang="en-GB" sz="1200" i="0" dirty="0">
                <a:effectLst/>
                <a:latin typeface="Franklin Gothic Book"/>
              </a:rPr>
              <a:t>,</a:t>
            </a:r>
            <a:r>
              <a:rPr lang="en-GB" sz="1200" dirty="0">
                <a:latin typeface="Franklin Gothic Book"/>
              </a:rPr>
              <a:t> 14:00</a:t>
            </a:r>
            <a:r>
              <a:rPr lang="en-GB" sz="1200" i="0" dirty="0">
                <a:effectLst/>
                <a:latin typeface="Franklin Gothic Book"/>
              </a:rPr>
              <a:t> – 15:00</a:t>
            </a:r>
            <a:endParaRPr lang="en-GB" sz="1200" i="0" dirty="0">
              <a:effectLst/>
              <a:latin typeface="Franklin Gothic Book" panose="020B0503020102020204" pitchFamily="34" charset="0"/>
            </a:endParaRPr>
          </a:p>
          <a:p>
            <a:pPr marL="171450" indent="-171450">
              <a:buFont typeface="Arial" panose="020B0604020202020204" pitchFamily="34" charset="0"/>
              <a:buChar char="•"/>
            </a:pPr>
            <a:endParaRPr lang="en-GB" sz="1200" dirty="0">
              <a:latin typeface="Franklin Gothic Book"/>
            </a:endParaRPr>
          </a:p>
          <a:p>
            <a:pPr marL="171450" indent="-171450">
              <a:buFont typeface="Arial,Sans-Serif" panose="020B0604020202020204" pitchFamily="34" charset="0"/>
              <a:buChar char="•"/>
            </a:pPr>
            <a:r>
              <a:rPr lang="en-GB" sz="1200" dirty="0">
                <a:latin typeface="Franklin Gothic Book"/>
              </a:rPr>
              <a:t>Thursday 20 June</a:t>
            </a:r>
            <a:r>
              <a:rPr lang="en-GB" sz="1200" i="0" dirty="0">
                <a:effectLst/>
                <a:latin typeface="Franklin Gothic Book"/>
              </a:rPr>
              <a:t>, </a:t>
            </a:r>
            <a:r>
              <a:rPr lang="en-GB" sz="1200" dirty="0">
                <a:latin typeface="Franklin Gothic Book"/>
              </a:rPr>
              <a:t>14:00</a:t>
            </a:r>
            <a:r>
              <a:rPr lang="en-GB" sz="1200" i="0" dirty="0">
                <a:effectLst/>
                <a:latin typeface="Franklin Gothic Book"/>
              </a:rPr>
              <a:t> – </a:t>
            </a:r>
            <a:r>
              <a:rPr lang="en-GB" sz="1200" dirty="0">
                <a:latin typeface="Franklin Gothic Book"/>
              </a:rPr>
              <a:t>15:00</a:t>
            </a:r>
            <a:endParaRPr lang="en-GB" i="0" dirty="0">
              <a:effectLst/>
              <a:latin typeface="Aptos" panose="02110004020202020204"/>
            </a:endParaRPr>
          </a:p>
          <a:p>
            <a:pPr marL="171450" indent="-171450">
              <a:buFont typeface="Arial,Sans-Serif" panose="020B0604020202020204" pitchFamily="34" charset="0"/>
              <a:buChar char="•"/>
            </a:pPr>
            <a:endParaRPr lang="en-GB" sz="1200" dirty="0">
              <a:latin typeface="Franklin Gothic Book"/>
            </a:endParaRPr>
          </a:p>
          <a:p>
            <a:pPr marL="171450" indent="-171450" fontAlgn="base">
              <a:buFont typeface="Arial" panose="020B0604020202020204" pitchFamily="34" charset="0"/>
              <a:buChar char="•"/>
            </a:pPr>
            <a:r>
              <a:rPr lang="en-GB" sz="1200" dirty="0">
                <a:latin typeface="Franklin Gothic Book"/>
              </a:rPr>
              <a:t>Monday 24 June</a:t>
            </a:r>
            <a:r>
              <a:rPr lang="en-GB" sz="1200" i="0" dirty="0">
                <a:effectLst/>
                <a:latin typeface="Franklin Gothic Book"/>
              </a:rPr>
              <a:t>, </a:t>
            </a:r>
            <a:r>
              <a:rPr lang="en-GB" sz="1200" dirty="0">
                <a:latin typeface="Franklin Gothic Book"/>
              </a:rPr>
              <a:t>10:00 </a:t>
            </a:r>
            <a:r>
              <a:rPr lang="en-GB" sz="1200" i="0" dirty="0">
                <a:effectLst/>
                <a:latin typeface="Franklin Gothic Book"/>
              </a:rPr>
              <a:t>– </a:t>
            </a:r>
            <a:r>
              <a:rPr lang="en-GB" sz="1200" dirty="0">
                <a:latin typeface="Franklin Gothic Book"/>
              </a:rPr>
              <a:t>11:00 </a:t>
            </a:r>
            <a:endParaRPr lang="en-GB" sz="1200" i="0" dirty="0">
              <a:effectLst/>
              <a:latin typeface="Franklin Gothic Book" panose="020B0503020102020204" pitchFamily="34" charset="0"/>
            </a:endParaRP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You do not need to book and can see us individually, or as a team, to ask any questions or share your progress.  </a:t>
            </a:r>
          </a:p>
          <a:p>
            <a:pPr algn="just" rtl="0" fontAlgn="base"/>
            <a:endParaRPr lang="en-GB"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If you would like an online meeting, or a confidential conversation, please email  </a:t>
            </a:r>
            <a:r>
              <a:rPr lang="en-GB" sz="1200" i="0" dirty="0">
                <a:effectLst/>
                <a:latin typeface="Franklin Gothic Book" panose="020B0503020102020204" pitchFamily="34" charset="0"/>
                <a:hlinkClick r:id="rId2"/>
              </a:rPr>
              <a:t>careerlab@sussex.ac.uk</a:t>
            </a:r>
            <a:r>
              <a:rPr lang="en-GB" sz="1200" i="0" dirty="0">
                <a:effectLst/>
                <a:latin typeface="Franklin Gothic Book" panose="020B0503020102020204" pitchFamily="34" charset="0"/>
              </a:rPr>
              <a:t>. </a:t>
            </a:r>
          </a:p>
        </p:txBody>
      </p:sp>
      <p:pic>
        <p:nvPicPr>
          <p:cNvPr id="5" name="Picture 4" descr="A bee flying over a flower&#10;&#10;Description automatically generated">
            <a:extLst>
              <a:ext uri="{FF2B5EF4-FFF2-40B4-BE49-F238E27FC236}">
                <a16:creationId xmlns:a16="http://schemas.microsoft.com/office/drawing/2014/main" id="{8767D6D8-865C-1B8B-5AC3-D7C82558A5B4}"/>
              </a:ext>
            </a:extLst>
          </p:cNvPr>
          <p:cNvPicPr>
            <a:picLocks noChangeAspect="1"/>
          </p:cNvPicPr>
          <p:nvPr/>
        </p:nvPicPr>
        <p:blipFill rotWithShape="1">
          <a:blip r:embed="rId4">
            <a:extLst>
              <a:ext uri="{28A0092B-C50C-407E-A947-70E740481C1C}">
                <a14:useLocalDpi xmlns:a14="http://schemas.microsoft.com/office/drawing/2010/main" val="0"/>
              </a:ext>
            </a:extLst>
          </a:blip>
          <a:srcRect r="13007" b="64127"/>
          <a:stretch/>
        </p:blipFill>
        <p:spPr>
          <a:xfrm>
            <a:off x="5514837" y="4237473"/>
            <a:ext cx="1564678" cy="1022702"/>
          </a:xfrm>
          <a:prstGeom prst="rect">
            <a:avLst/>
          </a:prstGeom>
        </p:spPr>
      </p:pic>
      <p:pic>
        <p:nvPicPr>
          <p:cNvPr id="3" name="Picture 2" descr="A blue moth with black background&#10;&#10;Description automatically generated">
            <a:extLst>
              <a:ext uri="{FF2B5EF4-FFF2-40B4-BE49-F238E27FC236}">
                <a16:creationId xmlns:a16="http://schemas.microsoft.com/office/drawing/2014/main" id="{C8199387-8E8B-F49F-D9EB-EFB3174B2A82}"/>
              </a:ext>
            </a:extLst>
          </p:cNvPr>
          <p:cNvPicPr>
            <a:picLocks noChangeAspect="1"/>
          </p:cNvPicPr>
          <p:nvPr/>
        </p:nvPicPr>
        <p:blipFill rotWithShape="1">
          <a:blip r:embed="rId5">
            <a:extLst>
              <a:ext uri="{28A0092B-C50C-407E-A947-70E740481C1C}">
                <a14:useLocalDpi xmlns:a14="http://schemas.microsoft.com/office/drawing/2010/main" val="0"/>
              </a:ext>
            </a:extLst>
          </a:blip>
          <a:srcRect l="10596"/>
          <a:stretch/>
        </p:blipFill>
        <p:spPr>
          <a:xfrm rot="21211645">
            <a:off x="2801284" y="8598349"/>
            <a:ext cx="1255433" cy="795497"/>
          </a:xfrm>
          <a:prstGeom prst="rect">
            <a:avLst/>
          </a:prstGeom>
        </p:spPr>
      </p:pic>
    </p:spTree>
    <p:extLst>
      <p:ext uri="{BB962C8B-B14F-4D97-AF65-F5344CB8AC3E}">
        <p14:creationId xmlns:p14="http://schemas.microsoft.com/office/powerpoint/2010/main" val="2542603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blue and green background with butterflies and wind turbines&#10;&#10;Description automatically generated">
            <a:extLst>
              <a:ext uri="{FF2B5EF4-FFF2-40B4-BE49-F238E27FC236}">
                <a16:creationId xmlns:a16="http://schemas.microsoft.com/office/drawing/2014/main" id="{F65DF5ED-FB74-68C7-D3CA-D994CA43923E}"/>
              </a:ext>
            </a:extLst>
          </p:cNvPr>
          <p:cNvPicPr>
            <a:picLocks noChangeAspect="1"/>
          </p:cNvPicPr>
          <p:nvPr/>
        </p:nvPicPr>
        <p:blipFill rotWithShape="1">
          <a:blip r:embed="rId2">
            <a:extLst>
              <a:ext uri="{28A0092B-C50C-407E-A947-70E740481C1C}">
                <a14:useLocalDpi xmlns:a14="http://schemas.microsoft.com/office/drawing/2010/main" val="0"/>
              </a:ext>
            </a:extLst>
          </a:blip>
          <a:srcRect l="1015" r="1015"/>
          <a:stretch/>
        </p:blipFill>
        <p:spPr>
          <a:xfrm>
            <a:off x="-1" y="0"/>
            <a:ext cx="6858001" cy="9906000"/>
          </a:xfrm>
          <a:prstGeom prst="rect">
            <a:avLst/>
          </a:prstGeom>
        </p:spPr>
      </p:pic>
      <p:sp>
        <p:nvSpPr>
          <p:cNvPr id="2" name="TextBox 1">
            <a:extLst>
              <a:ext uri="{FF2B5EF4-FFF2-40B4-BE49-F238E27FC236}">
                <a16:creationId xmlns:a16="http://schemas.microsoft.com/office/drawing/2014/main" id="{1620E73E-068B-FAE6-8CB8-ABABE4679DB1}"/>
              </a:ext>
            </a:extLst>
          </p:cNvPr>
          <p:cNvSpPr txBox="1"/>
          <p:nvPr/>
        </p:nvSpPr>
        <p:spPr>
          <a:xfrm>
            <a:off x="560822" y="4618100"/>
            <a:ext cx="5736354" cy="669799"/>
          </a:xfrm>
          <a:prstGeom prst="rect">
            <a:avLst/>
          </a:prstGeom>
          <a:noFill/>
        </p:spPr>
        <p:txBody>
          <a:bodyPr wrap="square">
            <a:spAutoFit/>
          </a:bodyPr>
          <a:lstStyle/>
          <a:p>
            <a:pPr algn="ctr">
              <a:lnSpc>
                <a:spcPct val="115000"/>
              </a:lnSpc>
              <a:spcAft>
                <a:spcPts val="800"/>
              </a:spcAft>
            </a:pPr>
            <a:r>
              <a:rPr lang="en-GB" sz="1400" dirty="0">
                <a:latin typeface="Franklin Gothic Heavy" panose="020B0903020102020204" pitchFamily="34" charset="0"/>
              </a:rPr>
              <a:t>CAREERS &amp; ENTREPRENEURSHIP</a:t>
            </a:r>
          </a:p>
          <a:p>
            <a:pPr algn="ctr">
              <a:lnSpc>
                <a:spcPct val="115000"/>
              </a:lnSpc>
              <a:spcAft>
                <a:spcPts val="800"/>
              </a:spcAft>
            </a:pPr>
            <a:r>
              <a:rPr lang="en-GB" sz="1400" dirty="0">
                <a:latin typeface="Franklin Gothic Book" panose="020B0503020102020204" pitchFamily="34" charset="0"/>
              </a:rPr>
              <a:t>student.sussex.ac.uk/careers</a:t>
            </a:r>
          </a:p>
        </p:txBody>
      </p:sp>
      <p:pic>
        <p:nvPicPr>
          <p:cNvPr id="3" name="Picture 2" descr="A black and yellow logo&#10;&#10;Description automatically generated">
            <a:extLst>
              <a:ext uri="{FF2B5EF4-FFF2-40B4-BE49-F238E27FC236}">
                <a16:creationId xmlns:a16="http://schemas.microsoft.com/office/drawing/2014/main" id="{3ADDC382-6723-AE7F-BA5E-5D7CB371B5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716" y="3861043"/>
            <a:ext cx="702566" cy="617222"/>
          </a:xfrm>
          <a:prstGeom prst="rect">
            <a:avLst/>
          </a:prstGeom>
        </p:spPr>
      </p:pic>
    </p:spTree>
    <p:extLst>
      <p:ext uri="{BB962C8B-B14F-4D97-AF65-F5344CB8AC3E}">
        <p14:creationId xmlns:p14="http://schemas.microsoft.com/office/powerpoint/2010/main" val="2769431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4EA14D24-D547-3AA3-F650-064083DA6F0D}"/>
              </a:ext>
            </a:extLst>
          </p:cNvPr>
          <p:cNvGrpSpPr/>
          <p:nvPr/>
        </p:nvGrpSpPr>
        <p:grpSpPr>
          <a:xfrm>
            <a:off x="341096" y="690038"/>
            <a:ext cx="6175807" cy="9205597"/>
            <a:chOff x="341095" y="437053"/>
            <a:chExt cx="6175807" cy="9205597"/>
          </a:xfrm>
        </p:grpSpPr>
        <p:sp>
          <p:nvSpPr>
            <p:cNvPr id="2" name="Rectangle 1">
              <a:extLst>
                <a:ext uri="{FF2B5EF4-FFF2-40B4-BE49-F238E27FC236}">
                  <a16:creationId xmlns:a16="http://schemas.microsoft.com/office/drawing/2014/main" id="{BDCCF311-5682-C78B-5348-C5492BAD0477}"/>
                </a:ext>
              </a:extLst>
            </p:cNvPr>
            <p:cNvSpPr/>
            <p:nvPr/>
          </p:nvSpPr>
          <p:spPr>
            <a:xfrm>
              <a:off x="2464692" y="544110"/>
              <a:ext cx="1928615" cy="387078"/>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341095" y="437053"/>
              <a:ext cx="6175807" cy="9205597"/>
            </a:xfrm>
            <a:prstGeom prst="rect">
              <a:avLst/>
            </a:prstGeom>
            <a:noFill/>
          </p:spPr>
          <p:txBody>
            <a:bodyPr wrap="square">
              <a:spAutoFit/>
            </a:bodyPr>
            <a:lstStyle/>
            <a:p>
              <a:pPr algn="ctr">
                <a:lnSpc>
                  <a:spcPct val="115000"/>
                </a:lnSpc>
                <a:spcAft>
                  <a:spcPts val="800"/>
                </a:spcAft>
              </a:pPr>
              <a:r>
                <a:rPr lang="en-GB" sz="2800" dirty="0">
                  <a:solidFill>
                    <a:schemeClr val="bg1"/>
                  </a:solidFill>
                  <a:latin typeface="Franklin Gothic Heavy" panose="020B0903020102020204" pitchFamily="34" charset="0"/>
                </a:rPr>
                <a:t>CONTENTS</a:t>
              </a:r>
            </a:p>
            <a:p>
              <a:pPr algn="just">
                <a:spcAft>
                  <a:spcPts val="800"/>
                </a:spcAft>
              </a:pPr>
              <a:endParaRPr lang="en-GB" sz="1200" b="1"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GB" sz="1200" b="1" kern="100" dirty="0">
                  <a:effectLst/>
                  <a:latin typeface="Franklin Gothic Book" panose="020B0503020102020204" pitchFamily="34" charset="0"/>
                  <a:ea typeface="Aptos" panose="020B0004020202020204" pitchFamily="34" charset="0"/>
                  <a:cs typeface="Times New Roman" panose="02020603050405020304" pitchFamily="18" charset="0"/>
                </a:rPr>
                <a:t>Programme Timetable 2024………………………………………….………………………………………………..3</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Welcome to the Student Consultancy Programme ....................................................................4</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171450" indent="-171450" algn="just">
                <a:spcAft>
                  <a:spcPts val="800"/>
                </a:spcAft>
                <a:buFont typeface="Arial" panose="020B0604020202020204" pitchFamily="34" charset="0"/>
                <a:buChar char="•"/>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The structure of the programme ……………………………..……...………………………………………….4</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171450" indent="-171450" algn="just">
                <a:spcAft>
                  <a:spcPts val="800"/>
                </a:spcAft>
                <a:buFont typeface="Arial" panose="020B0604020202020204" pitchFamily="34" charset="0"/>
                <a:buChar char="•"/>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Information for international students with a student visa …….….……………....……………......5</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Before your first day ……………………………………………………………………………...……………….....….6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Review the project brief ……………………………………………….………………………………….…….6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Bursary payments – check your bank details ……………………………………………………..…..6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Register with the Santander Open Academy………………………………………………………..….7</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Update your Zoom account ………………………………………………………………………………..….7</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On your first day</a:t>
              </a: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……………………………………………………………………………………………………….…..8</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Student Consultancy Welcome Session ……………………………………………………….………...8</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The Meet &amp; Greet ……………………………………………………………………………………..…………10</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Team lead ………………………………………………………………………………………………..…………11</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During your project</a:t>
              </a: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………………………………………………………………………………………………..……12</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Recommended project schedule …………………………………………………………..……….…….12</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Note on conducting research…………………………………………………………………………..……13</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The midway meetup……………………………………………………………………………………….…….13</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Practice presentations …………………………………………………………………………………………14</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Workspaces ……………………………………………………………………………………………………..…14</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The Co-Creation Space……………………………………………………………………………….….…….15</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GB" sz="1200" b="1" kern="100" dirty="0">
                  <a:effectLst/>
                  <a:latin typeface="Franklin Gothic Book" panose="020B0503020102020204" pitchFamily="34" charset="0"/>
                  <a:ea typeface="Aptos" panose="020B0004020202020204" pitchFamily="34" charset="0"/>
                  <a:cs typeface="Times New Roman" panose="02020603050405020304" pitchFamily="18" charset="0"/>
                </a:rPr>
                <a:t>At the end of your</a:t>
              </a:r>
              <a:r>
                <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project</a:t>
              </a: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…………………………………………………………………………………….........16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Saying thanks ………………………………………………………………………………………………..…..16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Feedback ……………………………………………………………………………………………………..……16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Further employment and networking ……………………………………………………………..……16</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a:spcAft>
                  <a:spcPts val="800"/>
                </a:spcAft>
              </a:pP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We’re here to support you</a:t>
              </a: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r>
                <a:rPr lang="en-US" sz="1200" b="1" kern="100" dirty="0">
                  <a:effectLst/>
                  <a:latin typeface="Franklin Gothic Book" panose="020B0503020102020204" pitchFamily="34" charset="0"/>
                  <a:ea typeface="Aptos" panose="020B0004020202020204" pitchFamily="34" charset="0"/>
                  <a:cs typeface="Times New Roman" panose="02020603050405020304" pitchFamily="18" charset="0"/>
                </a:rPr>
                <a:t>…………………………………………………………………………………………..17</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If there is a problem during your project ………………………………………………………………17</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Adjustments …………………………………………………………………………………………………..…..17</a:t>
              </a:r>
              <a:endPar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342900" lvl="0" indent="-342900" algn="just">
                <a:spcAft>
                  <a:spcPts val="800"/>
                </a:spcAft>
                <a:buFont typeface="Arial" panose="020B0604020202020204" pitchFamily="34" charset="0"/>
                <a:buChar char="•"/>
                <a:tabLst>
                  <a:tab pos="457200" algn="l"/>
                </a:tabLst>
              </a:pPr>
              <a:r>
                <a:rPr lang="en-US" sz="1200" kern="100" dirty="0">
                  <a:effectLst/>
                  <a:latin typeface="Franklin Gothic Book" panose="020B0503020102020204" pitchFamily="34" charset="0"/>
                  <a:ea typeface="Aptos" panose="020B0004020202020204" pitchFamily="34" charset="0"/>
                  <a:cs typeface="Times New Roman" panose="02020603050405020304" pitchFamily="18" charset="0"/>
                </a:rPr>
                <a:t>Student Consultancy drop-ins ……………………………………………………………………………..17</a:t>
              </a:r>
              <a:r>
                <a:rPr lang="en-GB" sz="1200" kern="100" dirty="0">
                  <a:effectLst/>
                  <a:latin typeface="Franklin Gothic Book" panose="020B0503020102020204" pitchFamily="34" charset="0"/>
                  <a:ea typeface="Aptos" panose="020B0004020202020204" pitchFamily="34" charset="0"/>
                  <a:cs typeface="Times New Roman" panose="02020603050405020304" pitchFamily="18" charset="0"/>
                </a:rPr>
                <a:t> </a:t>
              </a:r>
            </a:p>
            <a:p>
              <a:pPr rtl="0" fontAlgn="base"/>
              <a:endParaRPr lang="en-GB"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p:txBody>
        </p:sp>
      </p:grpSp>
      <p:pic>
        <p:nvPicPr>
          <p:cNvPr id="4" name="Picture 3" descr="A bee flying over a flower&#10;&#10;Description automatically generated">
            <a:extLst>
              <a:ext uri="{FF2B5EF4-FFF2-40B4-BE49-F238E27FC236}">
                <a16:creationId xmlns:a16="http://schemas.microsoft.com/office/drawing/2014/main" id="{929F4293-C451-A743-C286-29C29161DC48}"/>
              </a:ext>
            </a:extLst>
          </p:cNvPr>
          <p:cNvPicPr>
            <a:picLocks noChangeAspect="1"/>
          </p:cNvPicPr>
          <p:nvPr/>
        </p:nvPicPr>
        <p:blipFill rotWithShape="1">
          <a:blip r:embed="rId2">
            <a:extLst>
              <a:ext uri="{28A0092B-C50C-407E-A947-70E740481C1C}">
                <a14:useLocalDpi xmlns:a14="http://schemas.microsoft.com/office/drawing/2010/main" val="0"/>
              </a:ext>
            </a:extLst>
          </a:blip>
          <a:srcRect r="21293" b="62797"/>
          <a:stretch/>
        </p:blipFill>
        <p:spPr>
          <a:xfrm>
            <a:off x="5111766" y="103105"/>
            <a:ext cx="1852631" cy="1387979"/>
          </a:xfrm>
          <a:prstGeom prst="rect">
            <a:avLst/>
          </a:prstGeom>
        </p:spPr>
      </p:pic>
    </p:spTree>
    <p:extLst>
      <p:ext uri="{BB962C8B-B14F-4D97-AF65-F5344CB8AC3E}">
        <p14:creationId xmlns:p14="http://schemas.microsoft.com/office/powerpoint/2010/main" val="664830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562100" y="506256"/>
            <a:ext cx="3748088"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50278"/>
            <a:ext cx="5736354" cy="946156"/>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PROGRAMME TIMETABLE 2024</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000" kern="150" dirty="0">
              <a:effectLst/>
              <a:latin typeface="Aptos" panose="020B0004020202020204" pitchFamily="34" charset="0"/>
              <a:ea typeface="Aptos" panose="020B0004020202020204" pitchFamily="34" charset="0"/>
              <a:cs typeface="Times New Roman" panose="02020603050405020304" pitchFamily="18" charset="0"/>
            </a:endParaRPr>
          </a:p>
          <a:p>
            <a:pPr algn="just" fontAlgn="base"/>
            <a:endParaRPr lang="en-US" dirty="0"/>
          </a:p>
        </p:txBody>
      </p:sp>
      <p:graphicFrame>
        <p:nvGraphicFramePr>
          <p:cNvPr id="3" name="Table 2">
            <a:extLst>
              <a:ext uri="{FF2B5EF4-FFF2-40B4-BE49-F238E27FC236}">
                <a16:creationId xmlns:a16="http://schemas.microsoft.com/office/drawing/2014/main" id="{38C735B1-DE31-0CC3-93BF-04A2937EF7AD}"/>
              </a:ext>
            </a:extLst>
          </p:cNvPr>
          <p:cNvGraphicFramePr>
            <a:graphicFrameLocks noGrp="1"/>
          </p:cNvGraphicFramePr>
          <p:nvPr>
            <p:extLst>
              <p:ext uri="{D42A27DB-BD31-4B8C-83A1-F6EECF244321}">
                <p14:modId xmlns:p14="http://schemas.microsoft.com/office/powerpoint/2010/main" val="3801224325"/>
              </p:ext>
            </p:extLst>
          </p:nvPr>
        </p:nvGraphicFramePr>
        <p:xfrm>
          <a:off x="471486" y="1117600"/>
          <a:ext cx="5915027" cy="8490295"/>
        </p:xfrm>
        <a:graphic>
          <a:graphicData uri="http://schemas.openxmlformats.org/drawingml/2006/table">
            <a:tbl>
              <a:tblPr/>
              <a:tblGrid>
                <a:gridCol w="836613">
                  <a:extLst>
                    <a:ext uri="{9D8B030D-6E8A-4147-A177-3AD203B41FA5}">
                      <a16:colId xmlns:a16="http://schemas.microsoft.com/office/drawing/2014/main" val="635183116"/>
                    </a:ext>
                  </a:extLst>
                </a:gridCol>
                <a:gridCol w="1079500">
                  <a:extLst>
                    <a:ext uri="{9D8B030D-6E8A-4147-A177-3AD203B41FA5}">
                      <a16:colId xmlns:a16="http://schemas.microsoft.com/office/drawing/2014/main" val="575086983"/>
                    </a:ext>
                  </a:extLst>
                </a:gridCol>
                <a:gridCol w="1104900">
                  <a:extLst>
                    <a:ext uri="{9D8B030D-6E8A-4147-A177-3AD203B41FA5}">
                      <a16:colId xmlns:a16="http://schemas.microsoft.com/office/drawing/2014/main" val="1126702697"/>
                    </a:ext>
                  </a:extLst>
                </a:gridCol>
                <a:gridCol w="1041400">
                  <a:extLst>
                    <a:ext uri="{9D8B030D-6E8A-4147-A177-3AD203B41FA5}">
                      <a16:colId xmlns:a16="http://schemas.microsoft.com/office/drawing/2014/main" val="2135777084"/>
                    </a:ext>
                  </a:extLst>
                </a:gridCol>
                <a:gridCol w="939800">
                  <a:extLst>
                    <a:ext uri="{9D8B030D-6E8A-4147-A177-3AD203B41FA5}">
                      <a16:colId xmlns:a16="http://schemas.microsoft.com/office/drawing/2014/main" val="1936360597"/>
                    </a:ext>
                  </a:extLst>
                </a:gridCol>
                <a:gridCol w="912814">
                  <a:extLst>
                    <a:ext uri="{9D8B030D-6E8A-4147-A177-3AD203B41FA5}">
                      <a16:colId xmlns:a16="http://schemas.microsoft.com/office/drawing/2014/main" val="406953855"/>
                    </a:ext>
                  </a:extLst>
                </a:gridCol>
              </a:tblGrid>
              <a:tr h="114166">
                <a:tc>
                  <a:txBody>
                    <a:bodyPr/>
                    <a:lstStyle/>
                    <a:p>
                      <a:pPr algn="l" rtl="0" fontAlgn="base"/>
                      <a:endParaRPr lang="en-GB" sz="1000" b="0" i="0" dirty="0">
                        <a:effectLst/>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solidFill>
                            <a:srgbClr val="000000"/>
                          </a:solidFill>
                          <a:effectLst/>
                          <a:latin typeface="Calibri" panose="020F0502020204030204" pitchFamily="34" charset="0"/>
                        </a:rPr>
                        <a:t>MONDAY </a:t>
                      </a:r>
                      <a:r>
                        <a:rPr lang="en-GB" sz="900" b="0" i="0" dirty="0">
                          <a:solidFill>
                            <a:srgbClr val="000000"/>
                          </a:solidFill>
                          <a:effectLst/>
                          <a:latin typeface="Calibri" panose="020F0502020204030204" pitchFamily="34" charset="0"/>
                        </a:rPr>
                        <a:t>  </a:t>
                      </a:r>
                      <a:endParaRPr lang="en-GB" sz="1000" b="0" i="0" dirty="0">
                        <a:effectLst/>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solidFill>
                            <a:srgbClr val="000000"/>
                          </a:solidFill>
                          <a:effectLst/>
                          <a:latin typeface="Calibri"/>
                        </a:rPr>
                        <a:t>TUESDAY </a:t>
                      </a:r>
                      <a:r>
                        <a:rPr lang="en-GB" sz="900" b="0" i="0" dirty="0">
                          <a:solidFill>
                            <a:srgbClr val="000000"/>
                          </a:solidFill>
                          <a:effectLst/>
                          <a:latin typeface="Calibri"/>
                        </a:rPr>
                        <a:t>  </a:t>
                      </a:r>
                      <a:endParaRPr lang="en-GB" sz="1000" b="0" i="0" dirty="0">
                        <a:effectLst/>
                        <a:latin typeface="Calibri"/>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solidFill>
                            <a:srgbClr val="000000"/>
                          </a:solidFill>
                          <a:effectLst/>
                          <a:latin typeface="Calibri"/>
                        </a:rPr>
                        <a:t>WEDNESDAY </a:t>
                      </a:r>
                      <a:r>
                        <a:rPr lang="en-GB" sz="900" b="0" i="0" dirty="0">
                          <a:solidFill>
                            <a:srgbClr val="000000"/>
                          </a:solidFill>
                          <a:effectLst/>
                          <a:latin typeface="Calibri"/>
                        </a:rPr>
                        <a:t>  </a:t>
                      </a:r>
                      <a:endParaRPr lang="en-GB" sz="1000" b="0" i="0" dirty="0">
                        <a:effectLst/>
                        <a:latin typeface="Calibri"/>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solidFill>
                            <a:srgbClr val="000000"/>
                          </a:solidFill>
                          <a:effectLst/>
                          <a:latin typeface="Calibri"/>
                        </a:rPr>
                        <a:t>THURSDAY </a:t>
                      </a:r>
                      <a:r>
                        <a:rPr lang="en-GB" sz="900" b="0" i="0" dirty="0">
                          <a:solidFill>
                            <a:srgbClr val="000000"/>
                          </a:solidFill>
                          <a:effectLst/>
                          <a:latin typeface="Calibri"/>
                        </a:rPr>
                        <a:t>  </a:t>
                      </a:r>
                      <a:endParaRPr lang="en-GB" sz="1000" b="0" i="0" dirty="0">
                        <a:effectLst/>
                        <a:latin typeface="Calibri"/>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solidFill>
                            <a:srgbClr val="000000"/>
                          </a:solidFill>
                          <a:effectLst/>
                          <a:latin typeface="Calibri" panose="020F0502020204030204" pitchFamily="34" charset="0"/>
                        </a:rPr>
                        <a:t>FRIDAY </a:t>
                      </a:r>
                      <a:r>
                        <a:rPr lang="en-GB" sz="900" b="0" i="0" dirty="0">
                          <a:solidFill>
                            <a:srgbClr val="000000"/>
                          </a:solidFill>
                          <a:effectLst/>
                          <a:latin typeface="Calibri" panose="020F0502020204030204" pitchFamily="34" charset="0"/>
                        </a:rPr>
                        <a:t> </a:t>
                      </a:r>
                      <a:endParaRPr lang="en-GB" sz="1000" b="0" i="0" dirty="0">
                        <a:effectLst/>
                      </a:endParaRPr>
                    </a:p>
                  </a:txBody>
                  <a:tcPr marL="43314" marR="43314" marT="21657" marB="21657"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66988421"/>
                  </a:ext>
                </a:extLst>
              </a:tr>
              <a:tr h="697425">
                <a:tc rowSpan="3">
                  <a:txBody>
                    <a:bodyPr/>
                    <a:lstStyle/>
                    <a:p>
                      <a:pPr algn="ctr" rtl="0" fontAlgn="base"/>
                      <a:r>
                        <a:rPr lang="pl-PL" sz="900" b="1" i="0" dirty="0">
                          <a:solidFill>
                            <a:srgbClr val="000000"/>
                          </a:solidFill>
                          <a:effectLst/>
                          <a:latin typeface="Calibri" panose="020F0502020204030204" pitchFamily="34" charset="0"/>
                        </a:rPr>
                        <a:t>WEEK 1</a:t>
                      </a:r>
                      <a:endParaRPr lang="en-GB" sz="900" b="1" i="0" dirty="0">
                        <a:solidFill>
                          <a:srgbClr val="000000"/>
                        </a:solidFill>
                        <a:effectLst/>
                        <a:latin typeface="Calibri" panose="020F0502020204030204" pitchFamily="34" charset="0"/>
                      </a:endParaRPr>
                    </a:p>
                    <a:p>
                      <a:pPr algn="ctr" rtl="0" fontAlgn="base"/>
                      <a:r>
                        <a:rPr lang="en-GB" sz="900" b="1" i="0" dirty="0">
                          <a:solidFill>
                            <a:srgbClr val="000000"/>
                          </a:solidFill>
                          <a:effectLst/>
                          <a:latin typeface="Calibri" panose="020F0502020204030204" pitchFamily="34" charset="0"/>
                        </a:rPr>
                        <a:t>(</a:t>
                      </a:r>
                      <a:r>
                        <a:rPr lang="pl-PL" sz="900" b="1" i="0" dirty="0">
                          <a:solidFill>
                            <a:srgbClr val="000000"/>
                          </a:solidFill>
                          <a:effectLst/>
                          <a:latin typeface="Calibri" panose="020F0502020204030204" pitchFamily="34" charset="0"/>
                        </a:rPr>
                        <a:t>W/C 3 JUNE</a:t>
                      </a:r>
                      <a:r>
                        <a:rPr lang="en-GB" sz="900" b="1" i="0" dirty="0">
                          <a:solidFill>
                            <a:srgbClr val="000000"/>
                          </a:solidFill>
                          <a:effectLst/>
                          <a:latin typeface="Calibri" panose="020F0502020204030204" pitchFamily="34" charset="0"/>
                        </a:rPr>
                        <a:t>)</a:t>
                      </a:r>
                      <a:endParaRPr lang="pl-PL" sz="1000" b="0" i="0" dirty="0">
                        <a:effectLs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ase"/>
                      <a:r>
                        <a:rPr lang="en-GB" sz="900" b="1" i="0" dirty="0">
                          <a:effectLst/>
                          <a:highlight>
                            <a:srgbClr val="D9E2F3"/>
                          </a:highlight>
                          <a:latin typeface="Calibri"/>
                        </a:rPr>
                        <a:t>09:45 – 12:30: </a:t>
                      </a:r>
                      <a:r>
                        <a:rPr lang="en-GB" sz="900" b="0" i="0" dirty="0">
                          <a:effectLst/>
                          <a:highlight>
                            <a:srgbClr val="D9E2F3"/>
                          </a:highlight>
                          <a:latin typeface="Calibri"/>
                        </a:rPr>
                        <a:t>  </a:t>
                      </a:r>
                      <a:endParaRPr lang="en-GB" sz="1000" b="0" i="0" dirty="0">
                        <a:effectLst/>
                        <a:highlight>
                          <a:srgbClr val="D9E2F3"/>
                        </a:highlight>
                        <a:latin typeface="Calibri"/>
                      </a:endParaRPr>
                    </a:p>
                    <a:p>
                      <a:pPr algn="ctr" rtl="0" fontAlgn="base"/>
                      <a:r>
                        <a:rPr lang="en-GB" sz="900" b="0" i="0" dirty="0">
                          <a:effectLst/>
                          <a:highlight>
                            <a:srgbClr val="D9E2F3"/>
                          </a:highlight>
                          <a:latin typeface="Calibri"/>
                        </a:rPr>
                        <a:t>Welcome Session   </a:t>
                      </a:r>
                      <a:endParaRPr lang="en-GB" sz="1000" b="0" i="0" dirty="0">
                        <a:effectLst/>
                        <a:highlight>
                          <a:srgbClr val="D9E2F3"/>
                        </a:highlight>
                        <a:latin typeface="Calibri"/>
                      </a:endParaRPr>
                    </a:p>
                    <a:p>
                      <a:pPr algn="ctr" rtl="0" fontAlgn="base"/>
                      <a:r>
                        <a:rPr lang="en-GB" sz="900" b="0" i="0" dirty="0">
                          <a:effectLst/>
                          <a:highlight>
                            <a:srgbClr val="D9E2F3"/>
                          </a:highlight>
                          <a:latin typeface="Calibri"/>
                        </a:rPr>
                        <a:t>Woodlands 3, Student Centre   </a:t>
                      </a:r>
                      <a:endParaRPr lang="en-GB" sz="1000" b="0" i="0" dirty="0">
                        <a:effectLst/>
                        <a:highlight>
                          <a:srgbClr val="D9E2F3"/>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2F3"/>
                    </a:solidFill>
                  </a:tcPr>
                </a:tc>
                <a:tc>
                  <a:txBody>
                    <a:bodyPr/>
                    <a:lstStyle/>
                    <a:p>
                      <a:pPr algn="ctr" rtl="0" fontAlgn="base"/>
                      <a:r>
                        <a:rPr lang="en-GB" sz="900" b="1" i="0" dirty="0">
                          <a:effectLst/>
                          <a:highlight>
                            <a:srgbClr val="FFF2CC"/>
                          </a:highlight>
                          <a:latin typeface="Calibri"/>
                        </a:rPr>
                        <a:t>09:00 onwards: </a:t>
                      </a:r>
                      <a:r>
                        <a:rPr lang="en-GB" sz="900" b="0" i="0" dirty="0">
                          <a:effectLst/>
                          <a:highlight>
                            <a:srgbClr val="FFF2CC"/>
                          </a:highlight>
                          <a:latin typeface="Calibri"/>
                        </a:rPr>
                        <a:t>  </a:t>
                      </a:r>
                      <a:endParaRPr lang="en-GB" sz="1000" b="0" i="0" dirty="0">
                        <a:effectLst/>
                        <a:highlight>
                          <a:srgbClr val="FFF2CC"/>
                        </a:highlight>
                        <a:latin typeface="Calibri"/>
                      </a:endParaRPr>
                    </a:p>
                    <a:p>
                      <a:pPr algn="ctr" rtl="0" fontAlgn="base"/>
                      <a:r>
                        <a:rPr lang="en-GB" sz="900" b="0" i="0" dirty="0">
                          <a:effectLst/>
                          <a:highlight>
                            <a:srgbClr val="FFF2CC"/>
                          </a:highlight>
                          <a:latin typeface="Calibri"/>
                        </a:rPr>
                        <a:t>Meet &amp; Greet slots  </a:t>
                      </a:r>
                      <a:endParaRPr lang="en-GB" sz="1000" b="0" i="0" dirty="0">
                        <a:effectLst/>
                        <a:highlight>
                          <a:srgbClr val="FFF2CC"/>
                        </a:highlight>
                        <a:latin typeface="Calibri"/>
                      </a:endParaRPr>
                    </a:p>
                    <a:p>
                      <a:pPr algn="ctr" rtl="0" fontAlgn="base"/>
                      <a:r>
                        <a:rPr lang="en-GB" sz="900" b="0" i="0" dirty="0">
                          <a:effectLst/>
                          <a:highlight>
                            <a:srgbClr val="FFF2CC"/>
                          </a:highlight>
                          <a:latin typeface="Calibri"/>
                        </a:rPr>
                        <a:t>Confirmed by email </a:t>
                      </a:r>
                      <a:r>
                        <a:rPr lang="en-GB" sz="1000" b="0" i="0" dirty="0">
                          <a:effectLst/>
                          <a:highlight>
                            <a:srgbClr val="FFF2CC"/>
                          </a:highlight>
                          <a:latin typeface="Times New Roman"/>
                        </a:rPr>
                        <a:t>  </a:t>
                      </a:r>
                      <a:endParaRPr lang="en-GB" sz="1000" b="0" i="0" dirty="0">
                        <a:effectLst/>
                        <a:highlight>
                          <a:srgbClr val="D9E2F3"/>
                        </a:highlight>
                        <a:latin typeface="Times New Roman"/>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rowSpan="3">
                  <a:txBody>
                    <a:bodyPr/>
                    <a:lstStyle/>
                    <a:p>
                      <a:pPr algn="ctr" rtl="0" fontAlgn="base"/>
                      <a:endParaRPr lang="en-GB" sz="900" b="1" i="0" dirty="0">
                        <a:solidFill>
                          <a:srgbClr val="000000"/>
                        </a:solidFill>
                        <a:effectLst/>
                        <a:highlight>
                          <a:srgbClr val="FFFF00"/>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rowSpan="3">
                  <a:txBody>
                    <a:bodyPr/>
                    <a:lstStyle/>
                    <a:p>
                      <a:pPr algn="ctr" rtl="0" fontAlgn="base"/>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E2F3"/>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rowSpan="3">
                  <a:txBody>
                    <a:bodyPr/>
                    <a:lstStyle/>
                    <a:p>
                      <a:pPr algn="ctr" rtl="0" fontAlgn="base"/>
                      <a:r>
                        <a:rPr lang="en-GB" sz="900" b="0" i="0" dirty="0">
                          <a:solidFill>
                            <a:srgbClr val="000000"/>
                          </a:solidFill>
                          <a:effectLst/>
                          <a:highlight>
                            <a:srgbClr val="D9D9D9"/>
                          </a:highlight>
                          <a:latin typeface="Calibri" panose="020F0502020204030204" pitchFamily="34" charset="0"/>
                        </a:rPr>
                        <a:t> </a:t>
                      </a:r>
                      <a:r>
                        <a:rPr lang="en-GB" sz="900" b="1" i="0" dirty="0">
                          <a:solidFill>
                            <a:srgbClr val="000000"/>
                          </a:solidFill>
                          <a:effectLst/>
                          <a:highlight>
                            <a:srgbClr val="D9D9D9"/>
                          </a:highlight>
                          <a:latin typeface="Calibri" panose="020F0502020204030204" pitchFamily="34" charset="0"/>
                        </a:rPr>
                        <a:t> 09:30 – 10:30: </a:t>
                      </a:r>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Student Consultancy drop-in (optional)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Landscape 6, first floor Student Centre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614657523"/>
                  </a:ext>
                </a:extLst>
              </a:tr>
              <a:tr h="679992">
                <a:tc vMerge="1">
                  <a:txBody>
                    <a:bodyPr/>
                    <a:lstStyle/>
                    <a:p>
                      <a:endParaRPr lang="en-GB"/>
                    </a:p>
                  </a:txBody>
                  <a:tcPr/>
                </a:tc>
                <a:tc rowSpan="2">
                  <a:txBody>
                    <a:bodyPr/>
                    <a:lstStyle/>
                    <a:p>
                      <a:pPr algn="ctr" rtl="0" fontAlgn="base"/>
                      <a:r>
                        <a:rPr lang="en-GB" sz="900" b="1" i="0" dirty="0">
                          <a:effectLst/>
                          <a:highlight>
                            <a:srgbClr val="FFF2CC"/>
                          </a:highlight>
                          <a:latin typeface="Calibri"/>
                        </a:rPr>
                        <a:t>14:00 onwards: </a:t>
                      </a:r>
                      <a:r>
                        <a:rPr lang="en-GB" sz="900" b="0" i="0" dirty="0">
                          <a:effectLst/>
                          <a:highlight>
                            <a:srgbClr val="FFF2CC"/>
                          </a:highlight>
                          <a:latin typeface="Calibri"/>
                        </a:rPr>
                        <a:t>  </a:t>
                      </a:r>
                      <a:endParaRPr lang="en-GB" sz="1000" b="0" i="0" dirty="0">
                        <a:effectLst/>
                        <a:highlight>
                          <a:srgbClr val="FFF2CC"/>
                        </a:highlight>
                        <a:latin typeface="Calibri"/>
                      </a:endParaRPr>
                    </a:p>
                    <a:p>
                      <a:pPr algn="ctr" rtl="0" fontAlgn="base"/>
                      <a:r>
                        <a:rPr lang="en-GB" sz="900" b="0" i="0" dirty="0">
                          <a:effectLst/>
                          <a:highlight>
                            <a:srgbClr val="FFF2CC"/>
                          </a:highlight>
                          <a:latin typeface="Calibri"/>
                        </a:rPr>
                        <a:t>Meet &amp; Greet slots   </a:t>
                      </a:r>
                      <a:endParaRPr lang="en-GB" sz="1000" b="0" i="0" dirty="0">
                        <a:effectLst/>
                        <a:highlight>
                          <a:srgbClr val="FFF2CC"/>
                        </a:highlight>
                        <a:latin typeface="Calibri"/>
                      </a:endParaRPr>
                    </a:p>
                    <a:p>
                      <a:pPr algn="ctr" rtl="0" fontAlgn="base"/>
                      <a:r>
                        <a:rPr lang="en-GB" sz="900" b="0" i="0" dirty="0">
                          <a:effectLst/>
                          <a:highlight>
                            <a:srgbClr val="FFF2CC"/>
                          </a:highlight>
                          <a:latin typeface="Calibri"/>
                        </a:rPr>
                        <a:t>Confirmed by email   </a:t>
                      </a:r>
                      <a:endParaRPr lang="en-GB" sz="1000" b="0" i="0" dirty="0">
                        <a:effectLst/>
                        <a:highlight>
                          <a:srgbClr val="FFF2CC"/>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rtl="0" fontAlgn="base"/>
                      <a:r>
                        <a:rPr lang="en-GB" sz="900" b="1" i="0" dirty="0">
                          <a:effectLst/>
                          <a:highlight>
                            <a:srgbClr val="FFCCCC"/>
                          </a:highlight>
                          <a:latin typeface="Calibri"/>
                        </a:rPr>
                        <a:t>12:00:</a:t>
                      </a:r>
                      <a:r>
                        <a:rPr lang="en-GB" sz="900" b="0" i="0" dirty="0">
                          <a:effectLst/>
                          <a:highlight>
                            <a:srgbClr val="FFCCCC"/>
                          </a:highlight>
                          <a:latin typeface="Calibri"/>
                        </a:rPr>
                        <a:t>  </a:t>
                      </a:r>
                      <a:endParaRPr lang="en-GB" sz="1000" b="0" i="0" dirty="0">
                        <a:effectLst/>
                        <a:highlight>
                          <a:srgbClr val="FFCCCC"/>
                        </a:highlight>
                        <a:latin typeface="Calibri"/>
                      </a:endParaRPr>
                    </a:p>
                    <a:p>
                      <a:pPr algn="ctr" rtl="0" fontAlgn="base"/>
                      <a:r>
                        <a:rPr lang="en-GB" sz="900" b="0" i="0" dirty="0">
                          <a:effectLst/>
                          <a:highlight>
                            <a:srgbClr val="FFCCCC"/>
                          </a:highlight>
                          <a:latin typeface="Calibri"/>
                        </a:rPr>
                        <a:t>Deadline for team lead to be decided and Career Lab team notified </a:t>
                      </a:r>
                      <a:endParaRPr lang="en-GB" sz="1000" b="0" i="0" dirty="0">
                        <a:effectLst/>
                        <a:highlight>
                          <a:srgbClr val="FFF2CC"/>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vMerge="1">
                  <a:txBody>
                    <a:bodyPr/>
                    <a:lstStyle/>
                    <a:p>
                      <a:pPr algn="ctr" rtl="0" fontAlgn="base"/>
                      <a:endParaRPr lang="en-GB" sz="1000" b="0" i="0">
                        <a:effectLst/>
                        <a:highlight>
                          <a:srgbClr val="FFF2CC"/>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1962093"/>
                  </a:ext>
                </a:extLst>
              </a:tr>
              <a:tr h="714547">
                <a:tc vMerge="1">
                  <a:txBody>
                    <a:bodyPr/>
                    <a:lstStyle/>
                    <a:p>
                      <a:endParaRPr lang="en-GB"/>
                    </a:p>
                  </a:txBody>
                  <a:tcPr/>
                </a:tc>
                <a:tc vMerge="1">
                  <a:txBody>
                    <a:bodyPr/>
                    <a:lstStyle/>
                    <a:p>
                      <a:endParaRPr lang="en-GB"/>
                    </a:p>
                  </a:txBody>
                  <a:tcPr/>
                </a:tc>
                <a:tc>
                  <a:txBody>
                    <a:bodyPr/>
                    <a:lstStyle/>
                    <a:p>
                      <a:pPr algn="ctr" rtl="0" fontAlgn="base"/>
                      <a:r>
                        <a:rPr lang="en-GB" sz="900" b="1" i="0" dirty="0">
                          <a:effectLst/>
                          <a:latin typeface="Calibri"/>
                        </a:rPr>
                        <a:t>14:00 – 15:00: </a:t>
                      </a:r>
                      <a:r>
                        <a:rPr lang="en-GB" sz="900" b="0" i="0" dirty="0">
                          <a:effectLst/>
                          <a:latin typeface="Calibri"/>
                        </a:rPr>
                        <a:t>  </a:t>
                      </a:r>
                      <a:endParaRPr lang="en-GB" sz="1000" b="0" i="0">
                        <a:effectLst/>
                        <a:latin typeface="Calibri"/>
                      </a:endParaRPr>
                    </a:p>
                    <a:p>
                      <a:pPr algn="ctr" rtl="0" fontAlgn="base"/>
                      <a:r>
                        <a:rPr lang="en-GB" sz="900" b="0" i="0" dirty="0">
                          <a:effectLst/>
                          <a:latin typeface="Calibri"/>
                        </a:rPr>
                        <a:t>Team Lead training </a:t>
                      </a:r>
                      <a:r>
                        <a:rPr lang="en-GB" sz="900" b="0" i="1" dirty="0">
                          <a:effectLst/>
                          <a:latin typeface="Calibri"/>
                        </a:rPr>
                        <a:t>only for team leads</a:t>
                      </a:r>
                      <a:r>
                        <a:rPr lang="en-GB" sz="900" b="0" i="0" dirty="0">
                          <a:effectLst/>
                          <a:latin typeface="Calibri"/>
                        </a:rPr>
                        <a:t> </a:t>
                      </a:r>
                      <a:endParaRPr lang="en-GB" sz="1000" b="0" i="0">
                        <a:effectLst/>
                        <a:latin typeface="Calibri"/>
                      </a:endParaRPr>
                    </a:p>
                    <a:p>
                      <a:pPr algn="ctr" rtl="0" fontAlgn="base"/>
                      <a:r>
                        <a:rPr lang="en-GB" sz="900" b="0" i="0" u="sng" strike="noStrike" dirty="0">
                          <a:solidFill>
                            <a:srgbClr val="467886"/>
                          </a:solidFill>
                          <a:effectLst/>
                          <a:latin typeface="Calibri"/>
                          <a:hlinkClick r:id="rId2"/>
                        </a:rPr>
                        <a:t>Zoom link</a:t>
                      </a:r>
                      <a:r>
                        <a:rPr lang="en-GB" sz="900" b="0" i="0" dirty="0">
                          <a:solidFill>
                            <a:srgbClr val="000000"/>
                          </a:solidFill>
                          <a:effectLst/>
                          <a:latin typeface="Calibri"/>
                        </a:rPr>
                        <a:t> / ID: 925 5274 8388 </a:t>
                      </a:r>
                      <a:endParaRPr lang="en-GB" dirty="0">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2F3"/>
                    </a:solidFill>
                  </a:tcPr>
                </a:tc>
                <a:tc vMerge="1">
                  <a:txBody>
                    <a:bodyPr/>
                    <a:lstStyle/>
                    <a:p>
                      <a:pPr algn="ctr" rtl="0" fontAlgn="base"/>
                      <a:endParaRPr lang="en-GB" dirty="0"/>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2F3"/>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127243507"/>
                  </a:ext>
                </a:extLst>
              </a:tr>
              <a:tr h="296406">
                <a:tc rowSpan="2">
                  <a:txBody>
                    <a:bodyPr/>
                    <a:lstStyle/>
                    <a:p>
                      <a:pPr algn="ctr" rtl="0" fontAlgn="base"/>
                      <a:r>
                        <a:rPr lang="pl-PL" sz="900" b="1" i="0" dirty="0">
                          <a:solidFill>
                            <a:srgbClr val="000000"/>
                          </a:solidFill>
                          <a:effectLst/>
                          <a:latin typeface="Calibri" panose="020F0502020204030204" pitchFamily="34" charset="0"/>
                        </a:rPr>
                        <a:t>WEEK 2 </a:t>
                      </a:r>
                      <a:endParaRPr lang="en-GB" sz="900" b="1" i="0" dirty="0">
                        <a:solidFill>
                          <a:srgbClr val="000000"/>
                        </a:solidFill>
                        <a:effectLst/>
                        <a:latin typeface="Calibri" panose="020F0502020204030204" pitchFamily="34" charset="0"/>
                      </a:endParaRPr>
                    </a:p>
                    <a:p>
                      <a:pPr algn="ctr" rtl="0" fontAlgn="base"/>
                      <a:r>
                        <a:rPr lang="en-GB" sz="900" b="1" i="0" dirty="0">
                          <a:solidFill>
                            <a:srgbClr val="000000"/>
                          </a:solidFill>
                          <a:effectLst/>
                          <a:latin typeface="Calibri" panose="020F0502020204030204" pitchFamily="34" charset="0"/>
                        </a:rPr>
                        <a:t>(</a:t>
                      </a:r>
                      <a:r>
                        <a:rPr lang="pl-PL" sz="900" b="1" i="0" dirty="0">
                          <a:solidFill>
                            <a:srgbClr val="000000"/>
                          </a:solidFill>
                          <a:effectLst/>
                          <a:latin typeface="Calibri" panose="020F0502020204030204" pitchFamily="34" charset="0"/>
                        </a:rPr>
                        <a:t>W/C 10 JUNE</a:t>
                      </a:r>
                      <a:r>
                        <a:rPr lang="en-GB" sz="900" b="1" i="0" dirty="0">
                          <a:solidFill>
                            <a:srgbClr val="000000"/>
                          </a:solidFill>
                          <a:effectLst/>
                          <a:latin typeface="Calibri" panose="020F0502020204030204" pitchFamily="34" charset="0"/>
                        </a:rPr>
                        <a:t>)</a:t>
                      </a:r>
                      <a:endParaRPr lang="pl-PL" sz="1000" b="0" i="0" dirty="0">
                        <a:effectLs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algn="ctr" rtl="0" fontAlgn="base"/>
                      <a:r>
                        <a:rPr lang="en-GB" sz="900" b="1" i="0" dirty="0">
                          <a:solidFill>
                            <a:srgbClr val="000000"/>
                          </a:solidFill>
                          <a:effectLst/>
                          <a:latin typeface="Calibri" panose="020F0502020204030204" pitchFamily="34" charset="0"/>
                        </a:rPr>
                        <a:t>Midway Meetup in week 2</a:t>
                      </a:r>
                      <a:r>
                        <a:rPr lang="en-GB" sz="900" b="0" i="0" dirty="0">
                          <a:solidFill>
                            <a:srgbClr val="000000"/>
                          </a:solidFill>
                          <a:effectLst/>
                          <a:latin typeface="Calibri" panose="020F0502020204030204" pitchFamily="34" charset="0"/>
                        </a:rPr>
                        <a:t> </a:t>
                      </a:r>
                      <a:endParaRPr lang="en-GB" sz="1000" b="0" i="0" dirty="0">
                        <a:effectLs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17327471"/>
                  </a:ext>
                </a:extLst>
              </a:tr>
              <a:tr h="1756159">
                <a:tc vMerge="1">
                  <a:txBody>
                    <a:bodyPr/>
                    <a:lstStyle/>
                    <a:p>
                      <a:endParaRPr lang="en-GB"/>
                    </a:p>
                  </a:txBody>
                  <a:tcPr/>
                </a:tc>
                <a:tc>
                  <a:txBody>
                    <a:bodyPr/>
                    <a:lstStyle/>
                    <a:p>
                      <a:pPr algn="ctr" rtl="0" fontAlgn="base"/>
                      <a:r>
                        <a:rPr lang="en-GB" sz="900" b="0" i="0" dirty="0">
                          <a:solidFill>
                            <a:srgbClr val="000000"/>
                          </a:solidFill>
                          <a:effectLst/>
                          <a:highlight>
                            <a:srgbClr val="D9D9D9"/>
                          </a:highlight>
                          <a:latin typeface="Calibri"/>
                        </a:rPr>
                        <a:t>    </a:t>
                      </a:r>
                      <a:endParaRPr lang="en-GB" sz="1000" b="0" i="0" dirty="0">
                        <a:effectLst/>
                        <a:highlight>
                          <a:srgbClr val="D9D9D9"/>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rtl="0" fontAlgn="base"/>
                      <a:r>
                        <a:rPr lang="en-GB" sz="1000" b="0" i="0" dirty="0">
                          <a:effectLst/>
                          <a:highlight>
                            <a:srgbClr val="D9E2F3"/>
                          </a:highlight>
                          <a:latin typeface="Times New Roman" panose="02020603050405020304" pitchFamily="18" charset="0"/>
                        </a:rPr>
                        <a:t> </a:t>
                      </a:r>
                      <a:r>
                        <a:rPr lang="en-GB" sz="900" b="0" i="0" dirty="0">
                          <a:solidFill>
                            <a:srgbClr val="000000"/>
                          </a:solidFill>
                          <a:effectLst/>
                          <a:highlight>
                            <a:srgbClr val="D9E2F3"/>
                          </a:highlight>
                          <a:latin typeface="Calibri" panose="020F0502020204030204" pitchFamily="34" charset="0"/>
                        </a:rPr>
                        <a:t> </a:t>
                      </a:r>
                      <a:r>
                        <a:rPr lang="en-GB" sz="900" b="1" i="0" dirty="0">
                          <a:solidFill>
                            <a:srgbClr val="000000"/>
                          </a:solidFill>
                          <a:effectLst/>
                          <a:highlight>
                            <a:srgbClr val="D9E2F3"/>
                          </a:highlight>
                          <a:latin typeface="Calibri" panose="020F0502020204030204" pitchFamily="34" charset="0"/>
                        </a:rPr>
                        <a:t>14:00 – 15:00:</a:t>
                      </a:r>
                      <a:r>
                        <a:rPr lang="en-GB" sz="900" b="0" i="0" dirty="0">
                          <a:solidFill>
                            <a:srgbClr val="000000"/>
                          </a:solidFill>
                          <a:effectLst/>
                          <a:highlight>
                            <a:srgbClr val="D9E2F3"/>
                          </a:highlight>
                          <a:latin typeface="Calibri" panose="020F0502020204030204" pitchFamily="34" charset="0"/>
                        </a:rPr>
                        <a:t>    </a:t>
                      </a:r>
                      <a:endParaRPr lang="en-GB" sz="1000" b="0" i="0" dirty="0">
                        <a:effectLst/>
                        <a:highlight>
                          <a:srgbClr val="D9E2F3"/>
                        </a:highlight>
                      </a:endParaRPr>
                    </a:p>
                    <a:p>
                      <a:pPr algn="ctr" rtl="0" fontAlgn="base"/>
                      <a:r>
                        <a:rPr lang="en-GB" sz="900" b="0" i="0" dirty="0">
                          <a:solidFill>
                            <a:srgbClr val="000000"/>
                          </a:solidFill>
                          <a:effectLst/>
                          <a:highlight>
                            <a:srgbClr val="D9E2F3"/>
                          </a:highlight>
                          <a:latin typeface="Calibri" panose="020F0502020204030204" pitchFamily="34" charset="0"/>
                        </a:rPr>
                        <a:t>How to give a business-style </a:t>
                      </a:r>
                      <a:r>
                        <a:rPr lang="en-GB" sz="900" b="0" i="0" dirty="0">
                          <a:effectLst/>
                          <a:highlight>
                            <a:srgbClr val="D9E2F3"/>
                          </a:highlight>
                          <a:latin typeface="Calibri" panose="020F0502020204030204" pitchFamily="34" charset="0"/>
                        </a:rPr>
                        <a:t>presentation to a client   </a:t>
                      </a:r>
                      <a:endParaRPr lang="en-GB" sz="1000" b="0" i="0" dirty="0">
                        <a:effectLst/>
                        <a:highlight>
                          <a:srgbClr val="D9E2F3"/>
                        </a:highlight>
                      </a:endParaRPr>
                    </a:p>
                    <a:p>
                      <a:pPr algn="ctr" rtl="0" fontAlgn="base"/>
                      <a:r>
                        <a:rPr lang="en-GB" sz="900" b="0" i="0" u="sng" strike="noStrike" dirty="0">
                          <a:solidFill>
                            <a:srgbClr val="467886"/>
                          </a:solidFill>
                          <a:effectLst/>
                          <a:highlight>
                            <a:srgbClr val="D9E2F3"/>
                          </a:highlight>
                          <a:latin typeface="Calibri" panose="020F0502020204030204" pitchFamily="34" charset="0"/>
                          <a:hlinkClick r:id="rId3"/>
                        </a:rPr>
                        <a:t>Zoom link</a:t>
                      </a:r>
                      <a:r>
                        <a:rPr lang="en-GB" sz="900" b="0" i="0" dirty="0">
                          <a:solidFill>
                            <a:srgbClr val="000000"/>
                          </a:solidFill>
                          <a:effectLst/>
                          <a:highlight>
                            <a:srgbClr val="D9E2F3"/>
                          </a:highlight>
                          <a:latin typeface="Calibri" panose="020F0502020204030204" pitchFamily="34" charset="0"/>
                        </a:rPr>
                        <a:t> / ID: 951 7531 7542 </a:t>
                      </a:r>
                      <a:r>
                        <a:rPr lang="en-GB" sz="900" b="0" i="0" dirty="0">
                          <a:effectLst/>
                          <a:highlight>
                            <a:srgbClr val="D9E2F3"/>
                          </a:highlight>
                          <a:latin typeface="Calibri" panose="020F0502020204030204" pitchFamily="34" charset="0"/>
                        </a:rPr>
                        <a:t>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2F3"/>
                    </a:solidFill>
                  </a:tcPr>
                </a:tc>
                <a:tc>
                  <a:txBody>
                    <a:bodyPr/>
                    <a:lstStyle/>
                    <a:p>
                      <a:pPr algn="ctr" rtl="0" fontAlgn="base"/>
                      <a:r>
                        <a:rPr lang="en-GB" sz="900" b="1" i="0" dirty="0">
                          <a:solidFill>
                            <a:srgbClr val="000000"/>
                          </a:solidFill>
                          <a:effectLst/>
                          <a:highlight>
                            <a:srgbClr val="D9D9D9"/>
                          </a:highlight>
                          <a:latin typeface="Calibri" panose="020F0502020204030204" pitchFamily="34" charset="0"/>
                        </a:rPr>
                        <a:t>14:00 – 15:00:</a:t>
                      </a:r>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Student Consultancy drop-in (optional)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Landscape 6, first floor Student Centre</a:t>
                      </a:r>
                      <a:r>
                        <a:rPr lang="en-GB" sz="900" b="0" i="0" dirty="0">
                          <a:effectLst/>
                          <a:highlight>
                            <a:srgbClr val="D9D9D9"/>
                          </a:highlight>
                          <a:latin typeface="Calibri" panose="020F0502020204030204" pitchFamily="34" charset="0"/>
                        </a:rPr>
                        <a:t>  </a:t>
                      </a:r>
                      <a:endParaRPr lang="en-GB" sz="1000" b="0" i="0" dirty="0">
                        <a:effectLst/>
                        <a:highlight>
                          <a:srgbClr val="D9D9D9"/>
                        </a:highlight>
                      </a:endParaRPr>
                    </a:p>
                    <a:p>
                      <a:pPr algn="ctr" rtl="0" fontAlgn="base"/>
                      <a:r>
                        <a:rPr lang="en-GB" sz="900" b="0" i="0" dirty="0">
                          <a:effectLst/>
                          <a:highlight>
                            <a:srgbClr val="D9D9D9"/>
                          </a:highlight>
                          <a:latin typeface="Calibri" panose="020F0502020204030204" pitchFamily="34" charset="0"/>
                        </a:rPr>
                        <a:t>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rtl="0" fontAlgn="base"/>
                      <a:r>
                        <a:rPr lang="en-GB" sz="900" b="1" i="0" dirty="0">
                          <a:solidFill>
                            <a:srgbClr val="000000"/>
                          </a:solidFill>
                          <a:effectLst/>
                          <a:highlight>
                            <a:srgbClr val="FFCCCC"/>
                          </a:highlight>
                          <a:latin typeface="Calibri" panose="020F0502020204030204" pitchFamily="34" charset="0"/>
                        </a:rPr>
                        <a:t>17:00:</a:t>
                      </a:r>
                      <a:r>
                        <a:rPr lang="en-GB" sz="900" b="0" i="0" dirty="0">
                          <a:solidFill>
                            <a:srgbClr val="000000"/>
                          </a:solidFill>
                          <a:effectLst/>
                          <a:highlight>
                            <a:srgbClr val="FFCCCC"/>
                          </a:highlight>
                          <a:latin typeface="Calibri" panose="020F0502020204030204" pitchFamily="34" charset="0"/>
                        </a:rPr>
                        <a:t>  </a:t>
                      </a:r>
                      <a:endParaRPr lang="en-GB" sz="1000" b="0" i="0" dirty="0">
                        <a:effectLst/>
                        <a:highlight>
                          <a:srgbClr val="FFCCCC"/>
                        </a:highlight>
                      </a:endParaRPr>
                    </a:p>
                    <a:p>
                      <a:pPr algn="ctr" rtl="0" fontAlgn="base"/>
                      <a:r>
                        <a:rPr lang="en-GB" sz="900" b="0" i="0" dirty="0">
                          <a:solidFill>
                            <a:srgbClr val="000000"/>
                          </a:solidFill>
                          <a:effectLst/>
                          <a:highlight>
                            <a:srgbClr val="FFCCCC"/>
                          </a:highlight>
                          <a:latin typeface="Calibri" panose="020F0502020204030204" pitchFamily="34" charset="0"/>
                        </a:rPr>
                        <a:t>Deadline for team lead to book Practice Presentation slot with Career Lab team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rtl="0" fontAlgn="base"/>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FFCCCC"/>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2144303274"/>
                  </a:ext>
                </a:extLst>
              </a:tr>
              <a:tr h="296406">
                <a:tc rowSpan="3">
                  <a:txBody>
                    <a:bodyPr/>
                    <a:lstStyle/>
                    <a:p>
                      <a:pPr algn="ctr" rtl="0" fontAlgn="base"/>
                      <a:r>
                        <a:rPr lang="pl-PL" sz="900" b="1" i="0" dirty="0">
                          <a:solidFill>
                            <a:srgbClr val="000000"/>
                          </a:solidFill>
                          <a:effectLst/>
                          <a:latin typeface="Calibri" panose="020F0502020204030204" pitchFamily="34" charset="0"/>
                        </a:rPr>
                        <a:t>WEEK 3 </a:t>
                      </a:r>
                      <a:endParaRPr lang="en-GB" sz="900" b="1" i="0" dirty="0">
                        <a:solidFill>
                          <a:srgbClr val="000000"/>
                        </a:solidFill>
                        <a:effectLst/>
                        <a:latin typeface="Calibri" panose="020F0502020204030204" pitchFamily="34" charset="0"/>
                      </a:endParaRPr>
                    </a:p>
                    <a:p>
                      <a:pPr algn="ctr" rtl="0" fontAlgn="base"/>
                      <a:r>
                        <a:rPr lang="en-GB" sz="900" b="1" i="0" dirty="0">
                          <a:solidFill>
                            <a:srgbClr val="000000"/>
                          </a:solidFill>
                          <a:effectLst/>
                          <a:latin typeface="Calibri" panose="020F0502020204030204" pitchFamily="34" charset="0"/>
                        </a:rPr>
                        <a:t>(</a:t>
                      </a:r>
                      <a:r>
                        <a:rPr lang="pl-PL" sz="900" b="1" i="0" dirty="0">
                          <a:solidFill>
                            <a:srgbClr val="000000"/>
                          </a:solidFill>
                          <a:effectLst/>
                          <a:latin typeface="Calibri" panose="020F0502020204030204" pitchFamily="34" charset="0"/>
                        </a:rPr>
                        <a:t>W/C 17 JUNE</a:t>
                      </a:r>
                      <a:r>
                        <a:rPr lang="en-GB" sz="900" b="1" i="0" dirty="0">
                          <a:solidFill>
                            <a:srgbClr val="000000"/>
                          </a:solidFill>
                          <a:effectLst/>
                          <a:latin typeface="Calibri" panose="020F0502020204030204" pitchFamily="34" charset="0"/>
                        </a:rPr>
                        <a:t>)</a:t>
                      </a:r>
                      <a:endParaRPr lang="pl-PL" sz="1000" b="0" i="0" dirty="0">
                        <a:effectLs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algn="ctr" rtl="0" fontAlgn="base"/>
                      <a:r>
                        <a:rPr lang="en-GB" sz="900" b="1" i="0" dirty="0">
                          <a:effectLst/>
                          <a:highlight>
                            <a:srgbClr val="FFFFFF"/>
                          </a:highlight>
                          <a:latin typeface="Calibri" panose="020F0502020204030204" pitchFamily="34" charset="0"/>
                        </a:rPr>
                        <a:t>Practice Presentations in week 3/4</a:t>
                      </a:r>
                      <a:r>
                        <a:rPr lang="en-GB" sz="900" b="0" i="0" dirty="0">
                          <a:effectLst/>
                          <a:highlight>
                            <a:srgbClr val="FFFFFF"/>
                          </a:highlight>
                          <a:latin typeface="Calibri" panose="020F0502020204030204" pitchFamily="34" charset="0"/>
                        </a:rPr>
                        <a:t>  </a:t>
                      </a:r>
                      <a:endParaRPr lang="en-GB" sz="1000" b="0" i="0" dirty="0">
                        <a:effectLst/>
                        <a:highlight>
                          <a:srgbClr val="FFFFFF"/>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35973805"/>
                  </a:ext>
                </a:extLst>
              </a:tr>
              <a:tr h="679992">
                <a:tc vMerge="1">
                  <a:txBody>
                    <a:bodyPr/>
                    <a:lstStyle/>
                    <a:p>
                      <a:endParaRPr lang="en-GB"/>
                    </a:p>
                  </a:txBody>
                  <a:tcPr/>
                </a:tc>
                <a:tc rowSpan="2">
                  <a:txBody>
                    <a:bodyPr/>
                    <a:lstStyle/>
                    <a:p>
                      <a:pPr algn="ctr" rtl="0" fontAlgn="base"/>
                      <a:r>
                        <a:rPr lang="en-GB" sz="900" b="0" i="0" dirty="0">
                          <a:solidFill>
                            <a:srgbClr val="000000"/>
                          </a:solidFill>
                          <a:effectLst/>
                          <a:highlight>
                            <a:srgbClr val="D9D9D9"/>
                          </a:highlight>
                          <a:latin typeface="Calibri"/>
                        </a:rPr>
                        <a:t>    </a:t>
                      </a:r>
                      <a:endParaRPr lang="en-GB" sz="1000" b="0" i="0" dirty="0">
                        <a:effectLst/>
                        <a:highlight>
                          <a:srgbClr val="D9D9D9"/>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rowSpan="2">
                  <a:txBody>
                    <a:bodyPr/>
                    <a:lstStyle/>
                    <a:p>
                      <a:pPr algn="ctr" rtl="0" fontAlgn="base"/>
                      <a:r>
                        <a:rPr lang="en-GB" sz="1000" b="0" i="0" dirty="0">
                          <a:effectLst/>
                          <a:highlight>
                            <a:srgbClr val="D9D9D9"/>
                          </a:highlight>
                          <a:latin typeface="Times New Roman" panose="02020603050405020304" pitchFamily="18" charset="0"/>
                        </a:rPr>
                        <a:t>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gridSpan="3">
                  <a:txBody>
                    <a:bodyPr/>
                    <a:lstStyle/>
                    <a:p>
                      <a:pPr algn="ctr" rtl="0" fontAlgn="base"/>
                      <a:r>
                        <a:rPr lang="en-GB" sz="900" b="1" i="0" dirty="0">
                          <a:solidFill>
                            <a:srgbClr val="000000"/>
                          </a:solidFill>
                          <a:effectLst/>
                          <a:highlight>
                            <a:srgbClr val="FFF2CC"/>
                          </a:highlight>
                          <a:latin typeface="Calibri"/>
                        </a:rPr>
                        <a:t>09:00 – 17:00</a:t>
                      </a:r>
                      <a:r>
                        <a:rPr lang="en-GB" sz="900" b="0" i="0" dirty="0">
                          <a:solidFill>
                            <a:srgbClr val="000000"/>
                          </a:solidFill>
                          <a:effectLst/>
                          <a:highlight>
                            <a:srgbClr val="FFF2CC"/>
                          </a:highlight>
                          <a:latin typeface="Calibri"/>
                        </a:rPr>
                        <a:t> </a:t>
                      </a:r>
                      <a:endParaRPr lang="en-GB" sz="1000" b="0" i="0" dirty="0">
                        <a:effectLst/>
                        <a:highlight>
                          <a:srgbClr val="FFF2CC"/>
                        </a:highlight>
                        <a:latin typeface="Calibri"/>
                      </a:endParaRPr>
                    </a:p>
                    <a:p>
                      <a:pPr algn="ctr" rtl="0" fontAlgn="base"/>
                      <a:r>
                        <a:rPr lang="en-GB" sz="900" b="0" i="0" dirty="0">
                          <a:solidFill>
                            <a:srgbClr val="000000"/>
                          </a:solidFill>
                          <a:effectLst/>
                          <a:highlight>
                            <a:srgbClr val="FFF2CC"/>
                          </a:highlight>
                          <a:latin typeface="Calibri"/>
                        </a:rPr>
                        <a:t>Practice Presentation slots available </a:t>
                      </a:r>
                      <a:endParaRPr lang="en-GB" sz="1000" b="0" i="0" dirty="0">
                        <a:effectLst/>
                        <a:highlight>
                          <a:srgbClr val="FFF2CC"/>
                        </a:highlight>
                        <a:latin typeface="Calibri"/>
                      </a:endParaRPr>
                    </a:p>
                    <a:p>
                      <a:pPr algn="ctr" rtl="0" fontAlgn="base"/>
                      <a:r>
                        <a:rPr lang="en-GB" sz="900" b="0" i="0" dirty="0">
                          <a:solidFill>
                            <a:srgbClr val="000000"/>
                          </a:solidFill>
                          <a:effectLst/>
                          <a:highlight>
                            <a:srgbClr val="FFF2CC"/>
                          </a:highlight>
                          <a:latin typeface="Calibri"/>
                        </a:rPr>
                        <a:t>Student Centre or online </a:t>
                      </a:r>
                      <a:endParaRPr lang="en-GB" sz="1000" b="0" i="0" dirty="0">
                        <a:effectLst/>
                        <a:highlight>
                          <a:srgbClr val="D9D9D9"/>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33755632"/>
                  </a:ext>
                </a:extLst>
              </a:tr>
              <a:tr h="979402">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r>
                        <a:rPr lang="en-GB" sz="900" b="1" i="0" dirty="0">
                          <a:solidFill>
                            <a:srgbClr val="000000"/>
                          </a:solidFill>
                          <a:effectLst/>
                          <a:highlight>
                            <a:srgbClr val="D9D9D9"/>
                          </a:highlight>
                          <a:latin typeface="Calibri" panose="020F0502020204030204" pitchFamily="34" charset="0"/>
                        </a:rPr>
                        <a:t> </a:t>
                      </a:r>
                      <a:endParaRPr lang="en-GB" dirty="0"/>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rtl="0" fontAlgn="base"/>
                      <a:r>
                        <a:rPr lang="en-GB" sz="900" b="1" i="0" dirty="0">
                          <a:solidFill>
                            <a:srgbClr val="000000"/>
                          </a:solidFill>
                          <a:effectLst/>
                          <a:highlight>
                            <a:srgbClr val="D9D9D9"/>
                          </a:highlight>
                          <a:latin typeface="Calibri" panose="020F0502020204030204" pitchFamily="34" charset="0"/>
                        </a:rPr>
                        <a:t>14:00 – 15:00: </a:t>
                      </a:r>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Student Consultancy drop-in (optional)  </a:t>
                      </a:r>
                      <a:endParaRPr lang="en-GB" sz="1000" b="0" i="0" dirty="0">
                        <a:effectLst/>
                        <a:highlight>
                          <a:srgbClr val="D9D9D9"/>
                        </a:highlight>
                      </a:endParaRPr>
                    </a:p>
                    <a:p>
                      <a:pPr algn="ctr" rtl="0" fontAlgn="base"/>
                      <a:r>
                        <a:rPr lang="en-GB" sz="900" b="0" i="0" dirty="0">
                          <a:solidFill>
                            <a:srgbClr val="000000"/>
                          </a:solidFill>
                          <a:effectLst/>
                          <a:highlight>
                            <a:srgbClr val="D9D9D9"/>
                          </a:highlight>
                          <a:latin typeface="Calibri" panose="020F0502020204030204" pitchFamily="34" charset="0"/>
                        </a:rPr>
                        <a:t>Landscape 6, first floor Student Centre </a:t>
                      </a:r>
                      <a:endParaRPr lang="en-GB" dirty="0"/>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algn="ctr" rtl="0" fontAlgn="base"/>
                      <a:r>
                        <a:rPr lang="en-GB" sz="900" b="1"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810314339"/>
                  </a:ext>
                </a:extLst>
              </a:tr>
              <a:tr h="296406">
                <a:tc rowSpan="3">
                  <a:txBody>
                    <a:bodyPr/>
                    <a:lstStyle/>
                    <a:p>
                      <a:pPr algn="ctr" rtl="0" fontAlgn="base"/>
                      <a:r>
                        <a:rPr lang="pl-PL" sz="900" b="1" i="0" dirty="0">
                          <a:solidFill>
                            <a:srgbClr val="000000"/>
                          </a:solidFill>
                          <a:effectLst/>
                          <a:latin typeface="Calibri" panose="020F0502020204030204" pitchFamily="34" charset="0"/>
                        </a:rPr>
                        <a:t>WEEK 4</a:t>
                      </a:r>
                      <a:endParaRPr lang="en-GB" sz="900" b="1" i="0" dirty="0">
                        <a:solidFill>
                          <a:srgbClr val="000000"/>
                        </a:solidFill>
                        <a:effectLst/>
                        <a:latin typeface="Calibri" panose="020F0502020204030204" pitchFamily="34" charset="0"/>
                      </a:endParaRPr>
                    </a:p>
                    <a:p>
                      <a:pPr algn="ctr" rtl="0" fontAlgn="base"/>
                      <a:r>
                        <a:rPr lang="en-GB" sz="900" b="1" i="0" dirty="0">
                          <a:solidFill>
                            <a:srgbClr val="000000"/>
                          </a:solidFill>
                          <a:effectLst/>
                          <a:latin typeface="Calibri" panose="020F0502020204030204" pitchFamily="34" charset="0"/>
                        </a:rPr>
                        <a:t>(</a:t>
                      </a:r>
                      <a:r>
                        <a:rPr lang="pl-PL" sz="900" b="1" i="0" dirty="0">
                          <a:solidFill>
                            <a:srgbClr val="000000"/>
                          </a:solidFill>
                          <a:effectLst/>
                          <a:latin typeface="Calibri" panose="020F0502020204030204" pitchFamily="34" charset="0"/>
                        </a:rPr>
                        <a:t>W/C 24 JUNE</a:t>
                      </a:r>
                      <a:r>
                        <a:rPr lang="en-GB" sz="900" b="1" i="0" dirty="0">
                          <a:solidFill>
                            <a:srgbClr val="000000"/>
                          </a:solidFill>
                          <a:effectLst/>
                          <a:latin typeface="Calibri" panose="020F0502020204030204" pitchFamily="34" charset="0"/>
                        </a:rPr>
                        <a:t>)</a:t>
                      </a:r>
                      <a:endParaRPr lang="pl-PL" sz="1000" b="0" i="0" dirty="0">
                        <a:effectLs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5">
                  <a:txBody>
                    <a:bodyPr/>
                    <a:lstStyle/>
                    <a:p>
                      <a:pPr algn="ctr" rtl="0" fontAlgn="base"/>
                      <a:r>
                        <a:rPr lang="en-GB" sz="900" b="1" i="0" dirty="0">
                          <a:solidFill>
                            <a:srgbClr val="000000"/>
                          </a:solidFill>
                          <a:effectLst/>
                          <a:highlight>
                            <a:srgbClr val="FFFFFF"/>
                          </a:highlight>
                          <a:latin typeface="Calibri"/>
                        </a:rPr>
                        <a:t>Practice and Final Presentations in week 4</a:t>
                      </a:r>
                      <a:r>
                        <a:rPr lang="en-GB" sz="900" b="0" i="0" dirty="0">
                          <a:solidFill>
                            <a:srgbClr val="000000"/>
                          </a:solidFill>
                          <a:effectLst/>
                          <a:highlight>
                            <a:srgbClr val="FFFFFF"/>
                          </a:highlight>
                          <a:latin typeface="Calibri"/>
                        </a:rPr>
                        <a:t>  </a:t>
                      </a:r>
                      <a:endParaRPr lang="en-GB" sz="1000" b="0" i="0" dirty="0">
                        <a:effectLst/>
                        <a:highlight>
                          <a:srgbClr val="FFFFFF"/>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29852870"/>
                  </a:ext>
                </a:extLst>
              </a:tr>
              <a:tr h="679992">
                <a:tc vMerge="1">
                  <a:txBody>
                    <a:bodyPr/>
                    <a:lstStyle/>
                    <a:p>
                      <a:endParaRPr lang="en-GB"/>
                    </a:p>
                  </a:txBody>
                  <a:tcPr/>
                </a:tc>
                <a:tc>
                  <a:txBody>
                    <a:bodyPr/>
                    <a:lstStyle/>
                    <a:p>
                      <a:pPr algn="ctr" rtl="0" fontAlgn="base"/>
                      <a:r>
                        <a:rPr lang="en-GB" sz="900" b="1" i="0" dirty="0">
                          <a:solidFill>
                            <a:srgbClr val="000000"/>
                          </a:solidFill>
                          <a:effectLst/>
                          <a:highlight>
                            <a:srgbClr val="FFF2CC"/>
                          </a:highlight>
                          <a:latin typeface="Calibri"/>
                        </a:rPr>
                        <a:t>09:00 – 17:00</a:t>
                      </a:r>
                      <a:r>
                        <a:rPr lang="en-GB" sz="900" b="0" i="0" dirty="0">
                          <a:solidFill>
                            <a:srgbClr val="000000"/>
                          </a:solidFill>
                          <a:effectLst/>
                          <a:highlight>
                            <a:srgbClr val="FFF2CC"/>
                          </a:highlight>
                          <a:latin typeface="Calibri"/>
                        </a:rPr>
                        <a:t> </a:t>
                      </a:r>
                      <a:endParaRPr lang="en-GB" sz="1000" b="0" i="0" dirty="0">
                        <a:effectLst/>
                        <a:highlight>
                          <a:srgbClr val="FFF2CC"/>
                        </a:highlight>
                        <a:latin typeface="Calibri"/>
                      </a:endParaRPr>
                    </a:p>
                    <a:p>
                      <a:pPr algn="ctr" rtl="0" fontAlgn="base"/>
                      <a:r>
                        <a:rPr lang="en-GB" sz="900" b="0" i="0" dirty="0">
                          <a:solidFill>
                            <a:srgbClr val="000000"/>
                          </a:solidFill>
                          <a:effectLst/>
                          <a:highlight>
                            <a:srgbClr val="FFF2CC"/>
                          </a:highlight>
                          <a:latin typeface="Calibri"/>
                        </a:rPr>
                        <a:t>Practice Presentation slots available   </a:t>
                      </a:r>
                      <a:endParaRPr lang="en-GB" sz="1000" b="0" i="0" dirty="0">
                        <a:effectLst/>
                        <a:highlight>
                          <a:srgbClr val="FFF2CC"/>
                        </a:highlight>
                        <a:latin typeface="Calibri"/>
                      </a:endParaRPr>
                    </a:p>
                    <a:p>
                      <a:pPr algn="ctr" rtl="0" fontAlgn="base"/>
                      <a:r>
                        <a:rPr lang="en-GB" sz="900" b="0" i="0" dirty="0">
                          <a:solidFill>
                            <a:srgbClr val="000000"/>
                          </a:solidFill>
                          <a:effectLst/>
                          <a:highlight>
                            <a:srgbClr val="FFF2CC"/>
                          </a:highlight>
                          <a:latin typeface="Calibri"/>
                        </a:rPr>
                        <a:t>Student Centre or online    </a:t>
                      </a:r>
                      <a:endParaRPr lang="en-GB" sz="1000" b="0" i="0" dirty="0">
                        <a:effectLst/>
                        <a:highlight>
                          <a:srgbClr val="FFF2CC"/>
                        </a:highlight>
                        <a:latin typeface="Calibri"/>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rowSpan="2">
                  <a:txBody>
                    <a:bodyPr/>
                    <a:lstStyle/>
                    <a:p>
                      <a:pPr algn="ctr" rtl="0" fontAlgn="base"/>
                      <a:r>
                        <a:rPr lang="en-GB" sz="1000" b="0" i="0" dirty="0">
                          <a:effectLst/>
                          <a:highlight>
                            <a:srgbClr val="D9D9D9"/>
                          </a:highlight>
                          <a:latin typeface="Times New Roman" panose="02020603050405020304" pitchFamily="18" charset="0"/>
                        </a:rPr>
                        <a:t> </a:t>
                      </a:r>
                      <a:endParaRPr lang="en-GB" sz="1000" b="0" i="0" dirty="0">
                        <a:effectLst/>
                        <a:highlight>
                          <a:srgbClr val="FFF2CC"/>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rowSpan="2">
                  <a:txBody>
                    <a:bodyPr/>
                    <a:lstStyle/>
                    <a:p>
                      <a:pPr algn="ctr" rtl="0" fontAlgn="base"/>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FFF2CC"/>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rowSpan="2">
                  <a:txBody>
                    <a:bodyPr/>
                    <a:lstStyle/>
                    <a:p>
                      <a:pPr algn="ctr" rtl="0" fontAlgn="base"/>
                      <a:r>
                        <a:rPr lang="en-GB" sz="900" b="1" i="0" dirty="0">
                          <a:effectLst/>
                          <a:highlight>
                            <a:srgbClr val="D9E2F3"/>
                          </a:highlight>
                          <a:latin typeface="Calibri" panose="020F0502020204030204" pitchFamily="34" charset="0"/>
                        </a:rPr>
                        <a:t> 14:30 </a:t>
                      </a:r>
                      <a:r>
                        <a:rPr lang="en-GB" sz="900" b="1" i="0" dirty="0">
                          <a:solidFill>
                            <a:srgbClr val="000000"/>
                          </a:solidFill>
                          <a:effectLst/>
                          <a:highlight>
                            <a:srgbClr val="D9E2F3"/>
                          </a:highlight>
                          <a:latin typeface="Calibri" panose="020F0502020204030204" pitchFamily="34" charset="0"/>
                        </a:rPr>
                        <a:t>– 15:30: </a:t>
                      </a:r>
                      <a:r>
                        <a:rPr lang="en-GB" sz="900" b="0" i="0" dirty="0">
                          <a:solidFill>
                            <a:srgbClr val="000000"/>
                          </a:solidFill>
                          <a:effectLst/>
                          <a:highlight>
                            <a:srgbClr val="D9E2F3"/>
                          </a:highlight>
                          <a:latin typeface="Calibri" panose="020F0502020204030204" pitchFamily="34" charset="0"/>
                        </a:rPr>
                        <a:t> </a:t>
                      </a:r>
                      <a:endParaRPr lang="en-GB" sz="1000" b="0" i="0" dirty="0">
                        <a:effectLst/>
                        <a:highlight>
                          <a:srgbClr val="D9E2F3"/>
                        </a:highlight>
                      </a:endParaRPr>
                    </a:p>
                    <a:p>
                      <a:pPr algn="ctr" rtl="0" fontAlgn="base"/>
                      <a:r>
                        <a:rPr lang="en-GB" sz="900" b="0" i="0" dirty="0">
                          <a:solidFill>
                            <a:srgbClr val="000000"/>
                          </a:solidFill>
                          <a:effectLst/>
                          <a:highlight>
                            <a:srgbClr val="D9E2F3"/>
                          </a:highlight>
                          <a:latin typeface="Calibri" panose="020F0502020204030204" pitchFamily="34" charset="0"/>
                        </a:rPr>
                        <a:t>How to put your consultancy experience on your CV and next steps </a:t>
                      </a:r>
                      <a:endParaRPr lang="en-GB" sz="1000" b="0" i="0" dirty="0">
                        <a:effectLst/>
                        <a:highlight>
                          <a:srgbClr val="D9E2F3"/>
                        </a:highlight>
                      </a:endParaRPr>
                    </a:p>
                    <a:p>
                      <a:pPr algn="ctr" rtl="0" fontAlgn="base"/>
                      <a:r>
                        <a:rPr lang="en-GB" sz="900" b="0" i="0" u="sng" strike="noStrike" dirty="0">
                          <a:solidFill>
                            <a:srgbClr val="467886"/>
                          </a:solidFill>
                          <a:effectLst/>
                          <a:highlight>
                            <a:srgbClr val="D9E2F3"/>
                          </a:highlight>
                          <a:latin typeface="Calibri" panose="020F0502020204030204" pitchFamily="34" charset="0"/>
                          <a:hlinkClick r:id="rId4"/>
                        </a:rPr>
                        <a:t>Zoom link</a:t>
                      </a:r>
                      <a:r>
                        <a:rPr lang="en-GB" sz="900" b="0" i="0" dirty="0">
                          <a:solidFill>
                            <a:srgbClr val="000000"/>
                          </a:solidFill>
                          <a:effectLst/>
                          <a:highlight>
                            <a:srgbClr val="D9E2F3"/>
                          </a:highlight>
                          <a:latin typeface="Calibri" panose="020F0502020204030204" pitchFamily="34" charset="0"/>
                        </a:rPr>
                        <a:t> / ID: 945 5192 2542 </a:t>
                      </a:r>
                      <a:endParaRPr lang="en-GB" sz="1000" b="0" i="0" dirty="0">
                        <a:effectLst/>
                        <a:highlight>
                          <a:srgbClr val="FFF2CC"/>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2F3"/>
                    </a:solidFill>
                  </a:tcPr>
                </a:tc>
                <a:tc rowSpan="2">
                  <a:txBody>
                    <a:bodyPr/>
                    <a:lstStyle/>
                    <a:p>
                      <a:pPr algn="ctr" rtl="0" fontAlgn="base"/>
                      <a:r>
                        <a:rPr lang="en-GB" sz="900" b="0" i="0" dirty="0">
                          <a:solidFill>
                            <a:srgbClr val="000000"/>
                          </a:solidFill>
                          <a:effectLst/>
                          <a:highlight>
                            <a:srgbClr val="D9D9D9"/>
                          </a:highlight>
                          <a:latin typeface="Calibri" panose="020F0502020204030204" pitchFamily="34" charset="0"/>
                        </a:rPr>
                        <a:t>  </a:t>
                      </a:r>
                      <a:endParaRPr lang="en-GB" sz="1000" b="0" i="0" dirty="0">
                        <a:effectLst/>
                        <a:highlight>
                          <a:srgbClr val="D9D9D9"/>
                        </a:highlight>
                      </a:endParaRPr>
                    </a:p>
                    <a:p>
                      <a:pPr algn="ctr" rtl="0" fontAlgn="base"/>
                      <a:r>
                        <a:rPr lang="en-GB" sz="1000" b="0" i="0" dirty="0">
                          <a:effectLst/>
                          <a:highlight>
                            <a:srgbClr val="D9D9D9"/>
                          </a:highlight>
                          <a:latin typeface="Times New Roman" panose="02020603050405020304" pitchFamily="18" charset="0"/>
                        </a:rPr>
                        <a:t>  </a:t>
                      </a:r>
                      <a:endParaRPr lang="en-GB" sz="1000" b="0" i="0" dirty="0">
                        <a:effectLst/>
                        <a:highlight>
                          <a:srgbClr val="D9E2F3"/>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extLst>
                  <a:ext uri="{0D108BD9-81ED-4DB2-BD59-A6C34878D82A}">
                    <a16:rowId xmlns:a16="http://schemas.microsoft.com/office/drawing/2014/main" val="1686800655"/>
                  </a:ext>
                </a:extLst>
              </a:tr>
              <a:tr h="1081011">
                <a:tc vMerge="1">
                  <a:txBody>
                    <a:bodyPr/>
                    <a:lstStyle/>
                    <a:p>
                      <a:endParaRPr lang="en-GB"/>
                    </a:p>
                  </a:txBody>
                  <a:tcPr/>
                </a:tc>
                <a:tc>
                  <a:txBody>
                    <a:bodyPr/>
                    <a:lstStyle/>
                    <a:p>
                      <a:pPr algn="ctr" rtl="0" fontAlgn="base"/>
                      <a:r>
                        <a:rPr lang="en-GB" sz="900" b="1" i="0" dirty="0">
                          <a:solidFill>
                            <a:srgbClr val="000000"/>
                          </a:solidFill>
                          <a:effectLst/>
                          <a:highlight>
                            <a:srgbClr val="DBDBDB"/>
                          </a:highlight>
                          <a:latin typeface="Calibri" panose="020F0502020204030204" pitchFamily="34" charset="0"/>
                        </a:rPr>
                        <a:t>10:00 – 11:00: </a:t>
                      </a:r>
                      <a:r>
                        <a:rPr lang="en-GB" sz="900" b="0" i="0" dirty="0">
                          <a:solidFill>
                            <a:srgbClr val="000000"/>
                          </a:solidFill>
                          <a:effectLst/>
                          <a:highlight>
                            <a:srgbClr val="DBDBDB"/>
                          </a:highlight>
                          <a:latin typeface="Calibri" panose="020F0502020204030204" pitchFamily="34" charset="0"/>
                        </a:rPr>
                        <a:t>  </a:t>
                      </a:r>
                      <a:endParaRPr lang="en-GB" sz="1000" b="0" i="0" dirty="0">
                        <a:effectLst/>
                        <a:highlight>
                          <a:srgbClr val="DBDBDB"/>
                        </a:highlight>
                      </a:endParaRPr>
                    </a:p>
                    <a:p>
                      <a:pPr algn="ctr" rtl="0" fontAlgn="base"/>
                      <a:r>
                        <a:rPr lang="en-GB" sz="900" b="0" i="0" dirty="0">
                          <a:solidFill>
                            <a:srgbClr val="000000"/>
                          </a:solidFill>
                          <a:effectLst/>
                          <a:highlight>
                            <a:srgbClr val="DBDBDB"/>
                          </a:highlight>
                          <a:latin typeface="Calibri" panose="020F0502020204030204" pitchFamily="34" charset="0"/>
                        </a:rPr>
                        <a:t>Student Consultancy drop-in (optional)  </a:t>
                      </a:r>
                      <a:endParaRPr lang="en-GB" sz="1000" b="0" i="0" dirty="0">
                        <a:effectLst/>
                        <a:highlight>
                          <a:srgbClr val="DBDBDB"/>
                        </a:highlight>
                      </a:endParaRPr>
                    </a:p>
                    <a:p>
                      <a:pPr algn="ctr" rtl="0" fontAlgn="base"/>
                      <a:r>
                        <a:rPr lang="en-GB" sz="900" b="0" i="0" dirty="0">
                          <a:solidFill>
                            <a:srgbClr val="000000"/>
                          </a:solidFill>
                          <a:effectLst/>
                          <a:highlight>
                            <a:srgbClr val="DBDBDB"/>
                          </a:highlight>
                          <a:latin typeface="Calibri" panose="020F0502020204030204" pitchFamily="34" charset="0"/>
                        </a:rPr>
                        <a:t>Student Centre atrium  </a:t>
                      </a:r>
                      <a:r>
                        <a:rPr lang="en-GB" sz="1000" b="0" i="0" dirty="0">
                          <a:effectLst/>
                          <a:highlight>
                            <a:srgbClr val="DBDBDB"/>
                          </a:highlight>
                          <a:latin typeface="Times New Roman" panose="02020603050405020304" pitchFamily="18" charset="0"/>
                        </a:rPr>
                        <a:t>  </a:t>
                      </a:r>
                      <a:endParaRPr lang="en-GB" sz="1000" b="0" i="0" dirty="0">
                        <a:effectLst/>
                        <a:highlight>
                          <a:srgbClr val="DBDBDB"/>
                        </a:highlight>
                      </a:endParaRPr>
                    </a:p>
                    <a:p>
                      <a:pPr algn="ctr" rtl="0" fontAlgn="base"/>
                      <a:r>
                        <a:rPr lang="en-GB" sz="900" b="0" i="0" dirty="0">
                          <a:solidFill>
                            <a:srgbClr val="000000"/>
                          </a:solidFill>
                          <a:effectLst/>
                          <a:highlight>
                            <a:srgbClr val="DBDBDB"/>
                          </a:highlight>
                          <a:latin typeface="Calibri" panose="020F0502020204030204" pitchFamily="34" charset="0"/>
                        </a:rPr>
                        <a:t> </a:t>
                      </a:r>
                      <a:endParaRPr lang="en-GB" sz="1000" b="0" i="0" dirty="0">
                        <a:effectLst/>
                        <a:highlight>
                          <a:srgbClr val="DBDBDB"/>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DBDB"/>
                    </a:solidFill>
                  </a:tcPr>
                </a:tc>
                <a:tc vMerge="1">
                  <a:txBody>
                    <a:bodyPr/>
                    <a:lstStyle/>
                    <a:p>
                      <a:pPr algn="ctr" rtl="0" fontAlgn="base"/>
                      <a:endParaRPr lang="en-GB" sz="1000" b="0" i="0" dirty="0">
                        <a:effectLst/>
                        <a:highlight>
                          <a:srgbClr val="DBDBDB"/>
                        </a:highlight>
                      </a:endParaRPr>
                    </a:p>
                  </a:txBody>
                  <a:tcPr marL="43314" marR="43314" marT="21657" marB="21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DBDB"/>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261456718"/>
                  </a:ext>
                </a:extLst>
              </a:tr>
            </a:tbl>
          </a:graphicData>
        </a:graphic>
      </p:graphicFrame>
    </p:spTree>
    <p:extLst>
      <p:ext uri="{BB962C8B-B14F-4D97-AF65-F5344CB8AC3E}">
        <p14:creationId xmlns:p14="http://schemas.microsoft.com/office/powerpoint/2010/main" val="372676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280887" y="477227"/>
            <a:ext cx="4248044" cy="35243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8A9B8577-CD48-F61A-5BB2-50FA368ED92F}"/>
              </a:ext>
            </a:extLst>
          </p:cNvPr>
          <p:cNvSpPr/>
          <p:nvPr/>
        </p:nvSpPr>
        <p:spPr>
          <a:xfrm>
            <a:off x="1097844" y="784217"/>
            <a:ext cx="4662311" cy="352433"/>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4808752"/>
          </a:xfrm>
          <a:prstGeom prst="rect">
            <a:avLst/>
          </a:prstGeom>
          <a:noFill/>
        </p:spPr>
        <p:txBody>
          <a:bodyPr wrap="square" lIns="91440" tIns="45720" rIns="91440" bIns="45720" anchor="t">
            <a:spAutoFit/>
          </a:bodyPr>
          <a:lstStyle/>
          <a:p>
            <a:pPr algn="ctr">
              <a:spcAft>
                <a:spcPts val="800"/>
              </a:spcAft>
            </a:pPr>
            <a:r>
              <a:rPr lang="en-GB" sz="2000" dirty="0">
                <a:solidFill>
                  <a:schemeClr val="bg1"/>
                </a:solidFill>
                <a:latin typeface="Franklin Gothic Heavy"/>
              </a:rPr>
              <a:t>WELCOME TO THE GREEN FUTURES       STUDENT CONSULTANCY PROGRAMME</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000" kern="150" dirty="0">
              <a:effectLst/>
              <a:latin typeface="Aptos" panose="020B0004020202020204" pitchFamily="34" charset="0"/>
              <a:ea typeface="Aptos" panose="020B0004020202020204" pitchFamily="34" charset="0"/>
              <a:cs typeface="Times New Roman" panose="02020603050405020304" pitchFamily="18" charset="0"/>
            </a:endParaRPr>
          </a:p>
          <a:p>
            <a:pPr algn="just" rtl="0" fontAlgn="base"/>
            <a:r>
              <a:rPr lang="en-US" sz="1200" b="1" i="0" dirty="0">
                <a:effectLst/>
                <a:latin typeface="Franklin Gothic Book" panose="020B0503020102020204" pitchFamily="34" charset="0"/>
              </a:rPr>
              <a:t>The structure of the programme </a:t>
            </a:r>
          </a:p>
          <a:p>
            <a:pPr algn="just" rtl="0" fontAlgn="base"/>
            <a:endParaRPr lang="en-US" sz="1200" b="1" i="0" dirty="0">
              <a:effectLst/>
              <a:latin typeface="Franklin Gothic Book" panose="020B0503020102020204" pitchFamily="34" charset="0"/>
            </a:endParaRPr>
          </a:p>
          <a:p>
            <a:pPr algn="just" fontAlgn="base"/>
            <a:r>
              <a:rPr lang="en-US" sz="1200" i="0" dirty="0">
                <a:effectLst/>
                <a:latin typeface="Franklin Gothic Book"/>
              </a:rPr>
              <a:t>The Student Consultancy Programme has been designed to give postgraduate students the opportunity to gain work experience by tackling a live sustainability challenge set by an external organisation. All projects as part of Green Futures Student Consultancy </a:t>
            </a:r>
            <a:r>
              <a:rPr lang="en-US" sz="1200" dirty="0">
                <a:latin typeface="Franklin Gothic Book"/>
              </a:rPr>
              <a:t>are </a:t>
            </a:r>
            <a:r>
              <a:rPr lang="en-US" sz="1200" i="0" dirty="0">
                <a:effectLst/>
                <a:latin typeface="Franklin Gothic Book"/>
              </a:rPr>
              <a:t>sustainability-</a:t>
            </a:r>
            <a:r>
              <a:rPr lang="en-US" sz="1200" i="0" dirty="0" err="1">
                <a:effectLst/>
                <a:latin typeface="Franklin Gothic Book"/>
              </a:rPr>
              <a:t>focussed</a:t>
            </a:r>
            <a:r>
              <a:rPr lang="en-US" sz="1200" i="0" dirty="0">
                <a:effectLst/>
                <a:latin typeface="Franklin Gothic Book"/>
              </a:rPr>
              <a:t>. You will learn how to develop a project, work in a team and deliver your findings to a client in a supportive setting.</a:t>
            </a:r>
            <a:r>
              <a:rPr lang="en-US" sz="1200" dirty="0">
                <a:latin typeface="Franklin Gothic Book"/>
              </a:rPr>
              <a:t> </a:t>
            </a:r>
            <a:endParaRPr lang="en-US" sz="1200" i="0" dirty="0">
              <a:effectLst/>
              <a:latin typeface="Franklin Gothic Book" panose="020B0503020102020204" pitchFamily="34" charset="0"/>
            </a:endParaRPr>
          </a:p>
          <a:p>
            <a:pPr algn="just" rtl="0" fontAlgn="base"/>
            <a:endParaRPr lang="en-US" sz="1200" i="0" dirty="0">
              <a:effectLst/>
              <a:latin typeface="Franklin Gothic Book" panose="020B0503020102020204" pitchFamily="34" charset="0"/>
            </a:endParaRPr>
          </a:p>
          <a:p>
            <a:pPr algn="just" fontAlgn="base"/>
            <a:r>
              <a:rPr lang="en-US" sz="1200" i="0" dirty="0">
                <a:effectLst/>
                <a:latin typeface="Franklin Gothic Book"/>
              </a:rPr>
              <a:t>For the Summer 2024 programme, there are </a:t>
            </a:r>
            <a:r>
              <a:rPr lang="en-US" sz="1200" dirty="0">
                <a:latin typeface="Franklin Gothic Book"/>
              </a:rPr>
              <a:t>35 </a:t>
            </a:r>
            <a:r>
              <a:rPr lang="en-US" sz="1200" i="0" dirty="0">
                <a:effectLst/>
                <a:latin typeface="Franklin Gothic Book"/>
              </a:rPr>
              <a:t>student consultants who have been split into </a:t>
            </a:r>
            <a:r>
              <a:rPr lang="en-US" sz="1200" dirty="0">
                <a:latin typeface="Franklin Gothic Book"/>
              </a:rPr>
              <a:t>7</a:t>
            </a:r>
            <a:r>
              <a:rPr lang="en-US" sz="1200" i="0" dirty="0">
                <a:effectLst/>
                <a:latin typeface="Franklin Gothic Book"/>
              </a:rPr>
              <a:t> mixed discipline teams. You will have been allocated your student team and project brief. Please note that we did our best to accommodate a project match based on your preferences, but also considering the available project briefs and mixed degree backgrounds.</a:t>
            </a:r>
            <a:r>
              <a:rPr lang="en-US" sz="1200" dirty="0">
                <a:latin typeface="Franklin Gothic Book"/>
              </a:rPr>
              <a:t> </a:t>
            </a:r>
            <a:endParaRPr lang="en-US" sz="1200" i="0" dirty="0">
              <a:effectLst/>
              <a:latin typeface="Franklin Gothic Book" panose="020B0503020102020204" pitchFamily="34" charset="0"/>
            </a:endParaRP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Each student consultant will contribute approximately 20 hours in total across the 4-week period (3 June – 28 June). This could mean approximately 5 hours a week, but in the nature of group work, part of the challenge will be to allocate tasks and work flexibly with each other, whilst considering each other's additional commitments and locations. </a:t>
            </a: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During the programme, you will attend: </a:t>
            </a:r>
            <a:endParaRPr lang="en-GB"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92F9E4D5-B636-E1AD-2141-5DE80349D877}"/>
              </a:ext>
            </a:extLst>
          </p:cNvPr>
          <p:cNvGraphicFramePr>
            <a:graphicFrameLocks noGrp="1"/>
          </p:cNvGraphicFramePr>
          <p:nvPr>
            <p:extLst>
              <p:ext uri="{D42A27DB-BD31-4B8C-83A1-F6EECF244321}">
                <p14:modId xmlns:p14="http://schemas.microsoft.com/office/powerpoint/2010/main" val="1033958934"/>
              </p:ext>
            </p:extLst>
          </p:nvPr>
        </p:nvGraphicFramePr>
        <p:xfrm>
          <a:off x="348192" y="5504288"/>
          <a:ext cx="6161616" cy="4114800"/>
        </p:xfrm>
        <a:graphic>
          <a:graphicData uri="http://schemas.openxmlformats.org/drawingml/2006/table">
            <a:tbl>
              <a:tblPr/>
              <a:tblGrid>
                <a:gridCol w="2773658">
                  <a:extLst>
                    <a:ext uri="{9D8B030D-6E8A-4147-A177-3AD203B41FA5}">
                      <a16:colId xmlns:a16="http://schemas.microsoft.com/office/drawing/2014/main" val="1809036787"/>
                    </a:ext>
                  </a:extLst>
                </a:gridCol>
                <a:gridCol w="3387958">
                  <a:extLst>
                    <a:ext uri="{9D8B030D-6E8A-4147-A177-3AD203B41FA5}">
                      <a16:colId xmlns:a16="http://schemas.microsoft.com/office/drawing/2014/main" val="2315535781"/>
                    </a:ext>
                  </a:extLst>
                </a:gridCol>
              </a:tblGrid>
              <a:tr h="127000">
                <a:tc>
                  <a:txBody>
                    <a:bodyPr/>
                    <a:lstStyle/>
                    <a:p>
                      <a:pPr algn="ctr" rtl="0" fontAlgn="base"/>
                      <a:r>
                        <a:rPr lang="en-GB" sz="1200" b="1" i="0" dirty="0">
                          <a:effectLst/>
                          <a:latin typeface="Franklin Gothic Book"/>
                        </a:rPr>
                        <a:t>Session title</a:t>
                      </a:r>
                      <a:r>
                        <a:rPr lang="en-GB" sz="1200" b="0" i="0" dirty="0">
                          <a:effectLst/>
                          <a:latin typeface="Franklin Gothic Book"/>
                        </a:rPr>
                        <a:t> </a:t>
                      </a:r>
                      <a:endParaRPr lang="en-GB"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r>
                        <a:rPr lang="en-GB" sz="1200" b="1" i="0" dirty="0">
                          <a:effectLst/>
                          <a:latin typeface="Franklin Gothic Book"/>
                        </a:rPr>
                        <a:t>Joining instructions</a:t>
                      </a:r>
                      <a:r>
                        <a:rPr lang="en-GB" sz="1200" b="0" i="0" dirty="0">
                          <a:effectLst/>
                          <a:latin typeface="Franklin Gothic Book"/>
                        </a:rPr>
                        <a:t> </a:t>
                      </a:r>
                      <a:endParaRPr lang="en-GB"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791474"/>
                  </a:ext>
                </a:extLst>
              </a:tr>
              <a:tr h="127000">
                <a:tc>
                  <a:txBody>
                    <a:bodyPr/>
                    <a:lstStyle/>
                    <a:p>
                      <a:pPr algn="l" rtl="0" fontAlgn="base">
                        <a:buFont typeface="+mj-lt"/>
                        <a:buAutoNum type="arabicPeriod"/>
                      </a:pPr>
                      <a:r>
                        <a:rPr lang="en-US" sz="1200" b="0" i="0" dirty="0">
                          <a:effectLst/>
                          <a:latin typeface="Franklin Gothic Book" panose="020B0503020102020204" pitchFamily="34" charset="0"/>
                        </a:rPr>
                        <a:t> The Student Consultancy Welcome Session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Monday 3 June, 09:45 – 12:30, Woodlands 3 in the Student Centre </a:t>
                      </a:r>
                      <a:endParaRPr lang="en-US"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3942303"/>
                  </a:ext>
                </a:extLst>
              </a:tr>
              <a:tr h="127000">
                <a:tc>
                  <a:txBody>
                    <a:bodyPr/>
                    <a:lstStyle/>
                    <a:p>
                      <a:pPr algn="l" rtl="0" fontAlgn="base">
                        <a:buFont typeface="+mj-lt"/>
                        <a:buAutoNum type="arabicPeriod" startAt="2"/>
                      </a:pPr>
                      <a:r>
                        <a:rPr lang="en-US" sz="1200" b="0" i="0" dirty="0">
                          <a:effectLst/>
                          <a:latin typeface="Franklin Gothic Book" panose="020B0503020102020204" pitchFamily="34" charset="0"/>
                        </a:rPr>
                        <a:t> Your Meet and Greet with your project client on day 1 or 2 (3 or 4 June) - online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Arranged with the Career Lab team by email </a:t>
                      </a:r>
                      <a:endParaRPr lang="en-US" b="0" i="0" dirty="0">
                        <a:effectLst/>
                        <a:latin typeface="Franklin Gothic Book"/>
                      </a:endParaRPr>
                    </a:p>
                    <a:p>
                      <a:pPr algn="l" rtl="0" fontAlgn="base"/>
                      <a:endParaRPr lang="en-US"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2979358"/>
                  </a:ext>
                </a:extLst>
              </a:tr>
              <a:tr h="120650">
                <a:tc>
                  <a:txBody>
                    <a:bodyPr/>
                    <a:lstStyle/>
                    <a:p>
                      <a:pPr algn="l" rtl="0" fontAlgn="base">
                        <a:buFont typeface="+mj-lt"/>
                        <a:buAutoNum type="arabicPeriod" startAt="3"/>
                      </a:pPr>
                      <a:r>
                        <a:rPr lang="en-US" sz="1200" b="0" i="0" dirty="0">
                          <a:effectLst/>
                          <a:latin typeface="Franklin Gothic Book"/>
                        </a:rPr>
                        <a:t> Team Leads training – online </a:t>
                      </a:r>
                    </a:p>
                    <a:p>
                      <a:pPr algn="l" rtl="0" fontAlgn="base"/>
                      <a:r>
                        <a:rPr lang="en-US" sz="1200" b="0" i="1" dirty="0">
                          <a:effectLst/>
                          <a:latin typeface="Franklin Gothic Book"/>
                        </a:rPr>
                        <a:t>Only team leads need to attend.</a:t>
                      </a:r>
                      <a:r>
                        <a:rPr lang="en-US" sz="1200" b="0" i="0" dirty="0">
                          <a:effectLst/>
                          <a:latin typeface="Franklin Gothic Book"/>
                        </a:rPr>
                        <a:t> </a:t>
                      </a:r>
                      <a:endParaRPr lang="en-US"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Tuesday 4 June, 14:00 – 15:00, </a:t>
                      </a:r>
                      <a:r>
                        <a:rPr lang="en-US" sz="1200" b="0" i="0" u="sng" strike="noStrike" dirty="0">
                          <a:solidFill>
                            <a:srgbClr val="0563C1"/>
                          </a:solidFill>
                          <a:effectLst/>
                          <a:latin typeface="Franklin Gothic Book"/>
                          <a:hlinkClick r:id="rId2"/>
                        </a:rPr>
                        <a:t>Zoom link</a:t>
                      </a:r>
                      <a:r>
                        <a:rPr lang="en-US" sz="1200" b="0" i="0" dirty="0">
                          <a:effectLst/>
                          <a:latin typeface="Franklin Gothic Book"/>
                        </a:rPr>
                        <a:t> / ID: </a:t>
                      </a:r>
                      <a:r>
                        <a:rPr lang="en-US" sz="1200" b="0" i="0" u="none" strike="noStrike" noProof="0" dirty="0">
                          <a:effectLst/>
                          <a:latin typeface="Franklin Gothic Book"/>
                        </a:rPr>
                        <a:t>925 5274 8388</a:t>
                      </a:r>
                      <a:endParaRPr lang="en-US" dirty="0">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6946033"/>
                  </a:ext>
                </a:extLst>
              </a:tr>
              <a:tr h="127000">
                <a:tc>
                  <a:txBody>
                    <a:bodyPr/>
                    <a:lstStyle/>
                    <a:p>
                      <a:pPr algn="l" rtl="0" fontAlgn="base">
                        <a:buFont typeface="+mj-lt"/>
                        <a:buAutoNum type="arabicPeriod" startAt="4"/>
                      </a:pPr>
                      <a:r>
                        <a:rPr lang="en-US" sz="1200" b="0" i="0" dirty="0">
                          <a:effectLst/>
                          <a:latin typeface="Franklin Gothic Book" panose="020B0503020102020204" pitchFamily="34" charset="0"/>
                        </a:rPr>
                        <a:t> Midway meetup in week 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Arranged between the student team and client </a:t>
                      </a:r>
                      <a:endParaRPr lang="en-US"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17276197"/>
                  </a:ext>
                </a:extLst>
              </a:tr>
              <a:tr h="127000">
                <a:tc>
                  <a:txBody>
                    <a:bodyPr/>
                    <a:lstStyle/>
                    <a:p>
                      <a:pPr algn="l" rtl="0" fontAlgn="base">
                        <a:buFont typeface="+mj-lt"/>
                        <a:buAutoNum type="arabicPeriod" startAt="5"/>
                      </a:pPr>
                      <a:r>
                        <a:rPr lang="en-US" sz="1200" b="0" i="0" dirty="0">
                          <a:effectLst/>
                          <a:latin typeface="Franklin Gothic Book"/>
                        </a:rPr>
                        <a:t> How to deliver a business-style presentation to a client - online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Tuesday 11 June, 14:00 – 15:00, </a:t>
                      </a:r>
                      <a:r>
                        <a:rPr lang="en-US" sz="1200" b="0" i="0" u="sng" strike="noStrike" dirty="0">
                          <a:solidFill>
                            <a:srgbClr val="0563C1"/>
                          </a:solidFill>
                          <a:effectLst/>
                          <a:latin typeface="Franklin Gothic Book"/>
                          <a:hlinkClick r:id="rId3"/>
                        </a:rPr>
                        <a:t>Zoom link</a:t>
                      </a:r>
                      <a:r>
                        <a:rPr lang="en-US" sz="1200" b="0" i="0" dirty="0">
                          <a:effectLst/>
                          <a:latin typeface="Franklin Gothic Book"/>
                        </a:rPr>
                        <a:t> / ID: </a:t>
                      </a:r>
                      <a:r>
                        <a:rPr lang="en-US" sz="1200" b="0" i="0" u="none" strike="noStrike" noProof="0" dirty="0">
                          <a:effectLst/>
                          <a:latin typeface="Franklin Gothic Book"/>
                        </a:rPr>
                        <a:t>951 7531 7542</a:t>
                      </a:r>
                      <a:r>
                        <a:rPr lang="en-US" sz="1200" b="0" i="0" dirty="0">
                          <a:effectLst/>
                          <a:latin typeface="Franklin Gothic Book"/>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5140606"/>
                  </a:ext>
                </a:extLst>
              </a:tr>
              <a:tr h="127000">
                <a:tc>
                  <a:txBody>
                    <a:bodyPr/>
                    <a:lstStyle/>
                    <a:p>
                      <a:pPr algn="l" rtl="0" fontAlgn="base">
                        <a:buFont typeface="+mj-lt"/>
                        <a:buAutoNum type="arabicPeriod" startAt="6"/>
                      </a:pPr>
                      <a:r>
                        <a:rPr lang="en-US" sz="1200" b="0" i="0" dirty="0">
                          <a:effectLst/>
                          <a:latin typeface="Franklin Gothic Book"/>
                        </a:rPr>
                        <a:t> Practice Presentations in week 3/4 </a:t>
                      </a:r>
                    </a:p>
                    <a:p>
                      <a:pPr algn="l" rtl="0" fontAlgn="base"/>
                      <a:endParaRPr lang="en-US" sz="1200"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Arranged between the student team and Career Lab team. There is availability 19 – 24 June (not including the weekend).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1408030"/>
                  </a:ext>
                </a:extLst>
              </a:tr>
              <a:tr h="127000">
                <a:tc>
                  <a:txBody>
                    <a:bodyPr/>
                    <a:lstStyle/>
                    <a:p>
                      <a:pPr algn="l" rtl="0" fontAlgn="base">
                        <a:buFont typeface="+mj-lt"/>
                        <a:buAutoNum type="arabicPeriod" startAt="7"/>
                      </a:pPr>
                      <a:r>
                        <a:rPr lang="en-US" sz="1200" b="0" i="0" dirty="0">
                          <a:effectLst/>
                          <a:latin typeface="Franklin Gothic Book"/>
                        </a:rPr>
                        <a:t> How to articulate and optimise your consultancy experience and next steps - online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a:rPr>
                        <a:t>Thursday 27 June, 14:30 – 15:30, </a:t>
                      </a:r>
                      <a:r>
                        <a:rPr lang="en-US" sz="1200" b="0" i="0" u="sng" strike="noStrike" dirty="0">
                          <a:solidFill>
                            <a:srgbClr val="0563C1"/>
                          </a:solidFill>
                          <a:effectLst/>
                          <a:latin typeface="Franklin Gothic Book"/>
                          <a:hlinkClick r:id="rId4"/>
                        </a:rPr>
                        <a:t>Zoom link</a:t>
                      </a:r>
                      <a:r>
                        <a:rPr lang="en-US" sz="1200" b="0" i="0" dirty="0">
                          <a:effectLst/>
                          <a:latin typeface="Franklin Gothic Book"/>
                        </a:rPr>
                        <a:t> / ID: </a:t>
                      </a:r>
                      <a:r>
                        <a:rPr lang="en-US" sz="1200" b="0" i="0" u="none" strike="noStrike" noProof="0" dirty="0">
                          <a:effectLst/>
                          <a:latin typeface="Franklin Gothic Book"/>
                        </a:rPr>
                        <a:t>945 5192 2542</a:t>
                      </a:r>
                      <a:endParaRPr lang="en-US" sz="1200" b="0" i="0" dirty="0">
                        <a:effectLst/>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850015"/>
                  </a:ext>
                </a:extLst>
              </a:tr>
              <a:tr h="127000">
                <a:tc>
                  <a:txBody>
                    <a:bodyPr/>
                    <a:lstStyle/>
                    <a:p>
                      <a:pPr algn="l" rtl="0" fontAlgn="base">
                        <a:buFont typeface="+mj-lt"/>
                        <a:buAutoNum type="arabicPeriod" startAt="8"/>
                      </a:pPr>
                      <a:r>
                        <a:rPr lang="en-US" sz="1200" b="0" i="0" dirty="0">
                          <a:effectLst/>
                          <a:latin typeface="Franklin Gothic Book" panose="020B0503020102020204" pitchFamily="34" charset="0"/>
                        </a:rPr>
                        <a:t> Final Presentations in week 4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base"/>
                      <a:r>
                        <a:rPr lang="en-US" sz="1200" b="0" i="0" dirty="0">
                          <a:effectLst/>
                          <a:latin typeface="Franklin Gothic Book" panose="020B0503020102020204" pitchFamily="34" charset="0"/>
                        </a:rPr>
                        <a:t>Arranged between the student team and client </a:t>
                      </a:r>
                      <a:endParaRPr lang="en-US"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7667910"/>
                  </a:ext>
                </a:extLst>
              </a:tr>
            </a:tbl>
          </a:graphicData>
        </a:graphic>
      </p:graphicFrame>
    </p:spTree>
    <p:extLst>
      <p:ext uri="{BB962C8B-B14F-4D97-AF65-F5344CB8AC3E}">
        <p14:creationId xmlns:p14="http://schemas.microsoft.com/office/powerpoint/2010/main" val="4245128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4339650"/>
          </a:xfrm>
          <a:prstGeom prst="rect">
            <a:avLst/>
          </a:prstGeom>
          <a:noFill/>
        </p:spPr>
        <p:txBody>
          <a:bodyPr wrap="square">
            <a:spAutoFit/>
          </a:bodyPr>
          <a:lstStyle/>
          <a:p>
            <a:pPr algn="just" rtl="0" fontAlgn="base"/>
            <a:endParaRPr lang="en-US" sz="1200" i="0" dirty="0">
              <a:effectLst/>
              <a:latin typeface="Franklin Gothic Book" panose="020B0503020102020204" pitchFamily="34" charset="0"/>
            </a:endParaRPr>
          </a:p>
          <a:p>
            <a:pPr algn="just" rtl="0" fontAlgn="base"/>
            <a:endParaRPr lang="en-US" sz="1200" dirty="0">
              <a:latin typeface="Franklin Gothic Book" panose="020B0503020102020204" pitchFamily="34" charset="0"/>
            </a:endParaRPr>
          </a:p>
          <a:p>
            <a:pPr algn="just" rtl="0" fontAlgn="base"/>
            <a:r>
              <a:rPr lang="en-US" sz="1200" i="0" dirty="0">
                <a:effectLst/>
                <a:latin typeface="Franklin Gothic Book" panose="020B0503020102020204" pitchFamily="34" charset="0"/>
              </a:rPr>
              <a:t>To benefit most from the programme, you are encouraged to attend all sessions, which are exclusive to Student Consultants. </a:t>
            </a: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Where possible, presentations and training materials will be circulated.</a:t>
            </a:r>
          </a:p>
          <a:p>
            <a:pPr algn="just" rtl="0" fontAlgn="base"/>
            <a:endParaRPr lang="en-US" sz="1200" dirty="0">
              <a:latin typeface="Franklin Gothic Book" panose="020B0503020102020204" pitchFamily="34" charset="0"/>
            </a:endParaRPr>
          </a:p>
          <a:p>
            <a:pPr algn="just" rtl="0" fontAlgn="base"/>
            <a:endParaRPr lang="en-US" sz="1200" dirty="0">
              <a:latin typeface="Franklin Gothic Book" panose="020B0503020102020204" pitchFamily="34" charset="0"/>
            </a:endParaRPr>
          </a:p>
          <a:p>
            <a:pPr algn="just" rtl="0" fontAlgn="base"/>
            <a:endParaRPr lang="en-US" sz="1200" b="1" i="0" dirty="0">
              <a:effectLst/>
              <a:latin typeface="Franklin Gothic Book" panose="020B0503020102020204" pitchFamily="34" charset="0"/>
            </a:endParaRPr>
          </a:p>
          <a:p>
            <a:pPr algn="just" rtl="0" fontAlgn="base"/>
            <a:r>
              <a:rPr lang="en-US" sz="1200" b="1" i="0" dirty="0">
                <a:effectLst/>
                <a:latin typeface="Franklin Gothic Book" panose="020B0503020102020204" pitchFamily="34" charset="0"/>
              </a:rPr>
              <a:t>Information for international students with a student visa</a:t>
            </a:r>
          </a:p>
          <a:p>
            <a:pPr algn="just" rtl="0" fontAlgn="base"/>
            <a:endParaRPr lang="en-US" sz="1200" b="1" i="0" dirty="0">
              <a:effectLst/>
              <a:latin typeface="Franklin Gothic Book" panose="020B0503020102020204" pitchFamily="34" charset="0"/>
            </a:endParaRPr>
          </a:p>
          <a:p>
            <a:pPr algn="just" rtl="0" fontAlgn="base"/>
            <a:r>
              <a:rPr lang="en-US" sz="1200" kern="150" dirty="0">
                <a:latin typeface="Franklin Gothic Book" panose="020B0503020102020204" pitchFamily="34" charset="0"/>
                <a:ea typeface="Aptos" panose="020B0004020202020204" pitchFamily="34" charset="0"/>
                <a:cs typeface="Times New Roman" panose="02020603050405020304" pitchFamily="18" charset="0"/>
              </a:rPr>
              <a:t>If you have a student visa to study at Sussex, you must make sure that you deduct the equivalent of 20 hours from your working allocation. An example of how to work this out is below:</a:t>
            </a:r>
          </a:p>
          <a:p>
            <a:pPr algn="just" rtl="0" fontAlgn="base"/>
            <a:endPar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endPar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a:p>
            <a:pPr algn="just" rtl="0" fontAlgn="base"/>
            <a:r>
              <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rPr>
              <a:t>For more information, visit </a:t>
            </a:r>
            <a:r>
              <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hlinkClick r:id="rId2"/>
              </a:rPr>
              <a:t>Working while studying </a:t>
            </a:r>
            <a:r>
              <a:rPr lang="en-US" sz="1200" kern="150" dirty="0">
                <a:effectLst/>
                <a:latin typeface="Franklin Gothic Book" panose="020B0503020102020204" pitchFamily="34" charset="0"/>
                <a:ea typeface="Aptos" panose="020B0004020202020204" pitchFamily="34" charset="0"/>
                <a:cs typeface="Times New Roman" panose="02020603050405020304" pitchFamily="18" charset="0"/>
              </a:rPr>
              <a:t>and contact the International Student Advisors for further guidance.</a:t>
            </a:r>
            <a:endParaRPr lang="en-GB" sz="1200" kern="150" dirty="0">
              <a:effectLst/>
              <a:latin typeface="Franklin Gothic Book" panose="020B0503020102020204" pitchFamily="34" charset="0"/>
              <a:ea typeface="Aptos" panose="020B000402020202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1532F3CC-D8B5-1458-E7A3-4948DFB4186D}"/>
              </a:ext>
            </a:extLst>
          </p:cNvPr>
          <p:cNvGraphicFramePr>
            <a:graphicFrameLocks noGrp="1"/>
          </p:cNvGraphicFramePr>
          <p:nvPr>
            <p:extLst>
              <p:ext uri="{D42A27DB-BD31-4B8C-83A1-F6EECF244321}">
                <p14:modId xmlns:p14="http://schemas.microsoft.com/office/powerpoint/2010/main" val="3343206733"/>
              </p:ext>
            </p:extLst>
          </p:nvPr>
        </p:nvGraphicFramePr>
        <p:xfrm>
          <a:off x="560822" y="3266220"/>
          <a:ext cx="5736352" cy="822960"/>
        </p:xfrm>
        <a:graphic>
          <a:graphicData uri="http://schemas.openxmlformats.org/drawingml/2006/table">
            <a:tbl>
              <a:tblPr/>
              <a:tblGrid>
                <a:gridCol w="1434088">
                  <a:extLst>
                    <a:ext uri="{9D8B030D-6E8A-4147-A177-3AD203B41FA5}">
                      <a16:colId xmlns:a16="http://schemas.microsoft.com/office/drawing/2014/main" val="1703039669"/>
                    </a:ext>
                  </a:extLst>
                </a:gridCol>
                <a:gridCol w="1434088">
                  <a:extLst>
                    <a:ext uri="{9D8B030D-6E8A-4147-A177-3AD203B41FA5}">
                      <a16:colId xmlns:a16="http://schemas.microsoft.com/office/drawing/2014/main" val="254037056"/>
                    </a:ext>
                  </a:extLst>
                </a:gridCol>
                <a:gridCol w="1434088">
                  <a:extLst>
                    <a:ext uri="{9D8B030D-6E8A-4147-A177-3AD203B41FA5}">
                      <a16:colId xmlns:a16="http://schemas.microsoft.com/office/drawing/2014/main" val="893679580"/>
                    </a:ext>
                  </a:extLst>
                </a:gridCol>
                <a:gridCol w="1434088">
                  <a:extLst>
                    <a:ext uri="{9D8B030D-6E8A-4147-A177-3AD203B41FA5}">
                      <a16:colId xmlns:a16="http://schemas.microsoft.com/office/drawing/2014/main" val="1273003613"/>
                    </a:ext>
                  </a:extLst>
                </a:gridCol>
              </a:tblGrid>
              <a:tr h="190500">
                <a:tc gridSpan="4">
                  <a:txBody>
                    <a:bodyPr/>
                    <a:lstStyle/>
                    <a:p>
                      <a:pPr algn="just" rtl="0" fontAlgn="base"/>
                      <a:r>
                        <a:rPr lang="en-GB" sz="1200" b="0" i="0">
                          <a:effectLst/>
                          <a:latin typeface="Franklin Gothic Book" panose="020B0503020102020204" pitchFamily="34" charset="0"/>
                        </a:rPr>
                        <a:t>PART-TIME CONSULTANCY PROGRAMME (4-week)</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02113744"/>
                  </a:ext>
                </a:extLst>
              </a:tr>
              <a:tr h="190500">
                <a:tc>
                  <a:txBody>
                    <a:bodyPr/>
                    <a:lstStyle/>
                    <a:p>
                      <a:pPr algn="just" rtl="0" fontAlgn="base"/>
                      <a:r>
                        <a:rPr lang="en-GB" sz="1200" b="0" i="0" dirty="0">
                          <a:effectLst/>
                          <a:latin typeface="Franklin Gothic Book" panose="020B0503020102020204" pitchFamily="34" charset="0"/>
                        </a:rPr>
                        <a:t>WEEK 1</a:t>
                      </a:r>
                      <a:r>
                        <a:rPr lang="en-GB" sz="1200" b="0" i="0" dirty="0">
                          <a:effectLst/>
                          <a:latin typeface="Arial" panose="020B0604020202020204" pitchFamily="34" charset="0"/>
                        </a:rPr>
                        <a:t> </a:t>
                      </a:r>
                      <a:r>
                        <a:rPr lang="en-GB" sz="1200" b="0" i="0" dirty="0">
                          <a:effectLst/>
                          <a:latin typeface="Franklin Gothic Book" panose="020B0503020102020204" pitchFamily="34" charset="0"/>
                        </a:rPr>
                        <a:t>  </a:t>
                      </a:r>
                      <a:endParaRPr lang="en-GB"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a:effectLst/>
                          <a:latin typeface="Franklin Gothic Book" panose="020B0503020102020204" pitchFamily="34" charset="0"/>
                        </a:rPr>
                        <a:t>WEEK 2</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a:effectLst/>
                          <a:latin typeface="Franklin Gothic Book" panose="020B0503020102020204" pitchFamily="34" charset="0"/>
                        </a:rPr>
                        <a:t>WEEK 3</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a:effectLst/>
                          <a:latin typeface="Franklin Gothic Book" panose="020B0503020102020204" pitchFamily="34" charset="0"/>
                        </a:rPr>
                        <a:t>WEEK 4</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4422918"/>
                  </a:ext>
                </a:extLst>
              </a:tr>
              <a:tr h="190500">
                <a:tc>
                  <a:txBody>
                    <a:bodyPr/>
                    <a:lstStyle/>
                    <a:p>
                      <a:pPr algn="just" rtl="0" fontAlgn="base"/>
                      <a:r>
                        <a:rPr lang="en-GB" sz="1200" b="0" i="0">
                          <a:effectLst/>
                          <a:latin typeface="Franklin Gothic Book" panose="020B0503020102020204" pitchFamily="34" charset="0"/>
                        </a:rPr>
                        <a:t>Deduct 5 hours</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a:effectLst/>
                          <a:latin typeface="Franklin Gothic Book" panose="020B0503020102020204" pitchFamily="34" charset="0"/>
                        </a:rPr>
                        <a:t>Deduct 5 hours</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a:effectLst/>
                          <a:latin typeface="Franklin Gothic Book" panose="020B0503020102020204" pitchFamily="34" charset="0"/>
                        </a:rPr>
                        <a:t>Deduct 5 hours</a:t>
                      </a:r>
                      <a:r>
                        <a:rPr lang="en-GB" sz="1200" b="0" i="0">
                          <a:effectLst/>
                          <a:latin typeface="Arial" panose="020B0604020202020204" pitchFamily="34" charset="0"/>
                        </a:rPr>
                        <a:t> </a:t>
                      </a:r>
                      <a:r>
                        <a:rPr lang="en-GB" sz="1200" b="0" i="0">
                          <a:effectLst/>
                          <a:latin typeface="Franklin Gothic Book" panose="020B0503020102020204" pitchFamily="34" charset="0"/>
                        </a:rPr>
                        <a:t>  </a:t>
                      </a:r>
                      <a:endParaRPr lang="en-GB" b="0" i="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rtl="0" fontAlgn="base"/>
                      <a:r>
                        <a:rPr lang="en-GB" sz="1200" b="0" i="0" dirty="0">
                          <a:effectLst/>
                          <a:latin typeface="Franklin Gothic Book" panose="020B0503020102020204" pitchFamily="34" charset="0"/>
                        </a:rPr>
                        <a:t>Deduct 5 hours</a:t>
                      </a:r>
                      <a:r>
                        <a:rPr lang="en-GB" sz="1200" b="0" i="0" dirty="0">
                          <a:effectLst/>
                          <a:latin typeface="Arial" panose="020B0604020202020204" pitchFamily="34" charset="0"/>
                        </a:rPr>
                        <a:t> </a:t>
                      </a:r>
                      <a:r>
                        <a:rPr lang="en-GB" sz="1200" b="0" i="0" dirty="0">
                          <a:effectLst/>
                          <a:latin typeface="Franklin Gothic Book" panose="020B0503020102020204" pitchFamily="34" charset="0"/>
                        </a:rPr>
                        <a:t>  </a:t>
                      </a:r>
                      <a:endParaRPr lang="en-GB" b="0" i="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3489224"/>
                  </a:ext>
                </a:extLst>
              </a:tr>
            </a:tbl>
          </a:graphicData>
        </a:graphic>
      </p:graphicFrame>
      <p:sp>
        <p:nvSpPr>
          <p:cNvPr id="4" name="Isosceles Triangle 3">
            <a:extLst>
              <a:ext uri="{FF2B5EF4-FFF2-40B4-BE49-F238E27FC236}">
                <a16:creationId xmlns:a16="http://schemas.microsoft.com/office/drawing/2014/main" id="{790D3086-3C9D-497A-8562-28D0B1D4E8E1}"/>
              </a:ext>
            </a:extLst>
          </p:cNvPr>
          <p:cNvSpPr/>
          <p:nvPr/>
        </p:nvSpPr>
        <p:spPr>
          <a:xfrm rot="9214230">
            <a:off x="5368831" y="7464993"/>
            <a:ext cx="404949" cy="447945"/>
          </a:xfrm>
          <a:prstGeom prst="triangle">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Rounded Corners 2">
            <a:extLst>
              <a:ext uri="{FF2B5EF4-FFF2-40B4-BE49-F238E27FC236}">
                <a16:creationId xmlns:a16="http://schemas.microsoft.com/office/drawing/2014/main" id="{3EE0BD6F-A36C-2ED8-C622-D2658D0A955A}"/>
              </a:ext>
            </a:extLst>
          </p:cNvPr>
          <p:cNvSpPr/>
          <p:nvPr/>
        </p:nvSpPr>
        <p:spPr>
          <a:xfrm>
            <a:off x="560822" y="5281241"/>
            <a:ext cx="5736352" cy="2396568"/>
          </a:xfrm>
          <a:prstGeom prst="roundRect">
            <a:avLst>
              <a:gd name="adj" fmla="val 13239"/>
            </a:avLst>
          </a:prstGeom>
          <a:solidFill>
            <a:srgbClr val="7BD3D5"/>
          </a:solidFill>
          <a:ln>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dirty="0">
              <a:latin typeface="Franklin Gothic Book" panose="020B0503020102020204" pitchFamily="34" charset="0"/>
            </a:endParaRPr>
          </a:p>
          <a:p>
            <a:pPr algn="ctr"/>
            <a:r>
              <a:rPr lang="en-GB" sz="1200" dirty="0">
                <a:latin typeface="Franklin Gothic Book" panose="020B0503020102020204" pitchFamily="34" charset="0"/>
              </a:rPr>
              <a:t>“The Student Consultancy Programme was an invaluable experience. Gaining experience in a field I am interested in pursuing was valuable already, but learning to work with a group of people I had not met before has improved my communication and teamworking skills.</a:t>
            </a:r>
          </a:p>
          <a:p>
            <a:pPr algn="ctr"/>
            <a:endParaRPr lang="en-GB" sz="1200" dirty="0">
              <a:latin typeface="Franklin Gothic Book" panose="020B0503020102020204" pitchFamily="34" charset="0"/>
            </a:endParaRPr>
          </a:p>
          <a:p>
            <a:pPr algn="ctr"/>
            <a:r>
              <a:rPr lang="en-GB" sz="1200" dirty="0">
                <a:latin typeface="Franklin Gothic Book" panose="020B0503020102020204" pitchFamily="34" charset="0"/>
              </a:rPr>
              <a:t>Understanding where my own knowledge of Economics can fit into a project, and coordinating with my team where best their knowledge can be used for different sections of our proposal has improved my understanding of how to collaborate effectively. These soft skills will be used for the rest of my career.”</a:t>
            </a:r>
          </a:p>
          <a:p>
            <a:pPr algn="ctr"/>
            <a:endParaRPr lang="en-GB" sz="1200" dirty="0">
              <a:latin typeface="Franklin Gothic Book" panose="020B0503020102020204" pitchFamily="34" charset="0"/>
            </a:endParaRPr>
          </a:p>
          <a:p>
            <a:pPr algn="ctr"/>
            <a:r>
              <a:rPr lang="en-GB" sz="1200" dirty="0">
                <a:latin typeface="Franklin Gothic Heavy" panose="020B0903020102020204" pitchFamily="34" charset="0"/>
              </a:rPr>
              <a:t>- Cristopher, Economics BSc and Student Consultant</a:t>
            </a:r>
          </a:p>
        </p:txBody>
      </p:sp>
      <p:pic>
        <p:nvPicPr>
          <p:cNvPr id="8" name="Picture 7" descr="A blue moth with black background&#10;&#10;Description automatically generated">
            <a:extLst>
              <a:ext uri="{FF2B5EF4-FFF2-40B4-BE49-F238E27FC236}">
                <a16:creationId xmlns:a16="http://schemas.microsoft.com/office/drawing/2014/main" id="{7F990BB0-571B-AFC9-03AB-E013CCEE0F0F}"/>
              </a:ext>
            </a:extLst>
          </p:cNvPr>
          <p:cNvPicPr>
            <a:picLocks noChangeAspect="1"/>
          </p:cNvPicPr>
          <p:nvPr/>
        </p:nvPicPr>
        <p:blipFill rotWithShape="1">
          <a:blip r:embed="rId3">
            <a:extLst>
              <a:ext uri="{28A0092B-C50C-407E-A947-70E740481C1C}">
                <a14:useLocalDpi xmlns:a14="http://schemas.microsoft.com/office/drawing/2010/main" val="0"/>
              </a:ext>
            </a:extLst>
          </a:blip>
          <a:srcRect l="10596"/>
          <a:stretch/>
        </p:blipFill>
        <p:spPr>
          <a:xfrm rot="2672690">
            <a:off x="2507983" y="8367637"/>
            <a:ext cx="1493922" cy="946614"/>
          </a:xfrm>
          <a:prstGeom prst="rect">
            <a:avLst/>
          </a:prstGeom>
        </p:spPr>
      </p:pic>
    </p:spTree>
    <p:extLst>
      <p:ext uri="{BB962C8B-B14F-4D97-AF65-F5344CB8AC3E}">
        <p14:creationId xmlns:p14="http://schemas.microsoft.com/office/powerpoint/2010/main" val="549375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875329" y="506256"/>
            <a:ext cx="3107342"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50278"/>
            <a:ext cx="5736354" cy="8437694"/>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BEFORE YOUR FIRST DAY</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000" kern="150" dirty="0">
              <a:effectLst/>
              <a:latin typeface="Aptos" panose="020B0004020202020204" pitchFamily="34" charset="0"/>
              <a:ea typeface="Aptos" panose="020B0004020202020204" pitchFamily="34" charset="0"/>
              <a:cs typeface="Times New Roman" panose="02020603050405020304" pitchFamily="18" charset="0"/>
            </a:endParaRPr>
          </a:p>
          <a:p>
            <a:pPr algn="just" rtl="0" fontAlgn="base"/>
            <a:r>
              <a:rPr lang="en-US" sz="1200" i="0" dirty="0">
                <a:effectLst/>
                <a:latin typeface="Franklin Gothic Book" panose="020B0503020102020204" pitchFamily="34" charset="0"/>
              </a:rPr>
              <a:t>To prepare for your Student Consultancy Project, please carefully read the following:</a:t>
            </a:r>
          </a:p>
          <a:p>
            <a:pPr algn="just" rtl="0" fontAlgn="base"/>
            <a:endParaRPr lang="en-US" sz="1200" i="0" dirty="0">
              <a:effectLst/>
              <a:latin typeface="Franklin Gothic Book" panose="020B0503020102020204" pitchFamily="34" charset="0"/>
            </a:endParaRPr>
          </a:p>
          <a:p>
            <a:pPr algn="just" rtl="0" fontAlgn="base"/>
            <a:endParaRPr lang="en-US" sz="1200" b="1" dirty="0">
              <a:latin typeface="Franklin Gothic Book" panose="020B0503020102020204" pitchFamily="34" charset="0"/>
            </a:endParaRPr>
          </a:p>
          <a:p>
            <a:pPr algn="just" rtl="0" fontAlgn="base"/>
            <a:r>
              <a:rPr lang="en-US" sz="1200" b="1" i="0" dirty="0">
                <a:effectLst/>
                <a:latin typeface="Franklin Gothic Book" panose="020B0503020102020204" pitchFamily="34" charset="0"/>
              </a:rPr>
              <a:t>Review the project brief</a:t>
            </a:r>
          </a:p>
          <a:p>
            <a:pPr algn="just" rtl="0" fontAlgn="base"/>
            <a:endParaRPr lang="en-US" sz="1200" b="1" i="0" dirty="0">
              <a:effectLst/>
              <a:latin typeface="Franklin Gothic Book" panose="020B0503020102020204" pitchFamily="34" charset="0"/>
            </a:endParaRPr>
          </a:p>
          <a:p>
            <a:pPr algn="just" rtl="0" fontAlgn="base"/>
            <a:r>
              <a:rPr lang="en-US" sz="1200" i="0" dirty="0">
                <a:effectLst/>
                <a:latin typeface="Franklin Gothic Book"/>
              </a:rPr>
              <a:t>Spend time researching the organisation and/or sector to put the project brief into context before start</a:t>
            </a:r>
            <a:r>
              <a:rPr lang="en-US" sz="1200" dirty="0">
                <a:latin typeface="Franklin Gothic Book"/>
              </a:rPr>
              <a:t>ing</a:t>
            </a:r>
            <a:r>
              <a:rPr lang="en-US" sz="1200" i="0" dirty="0">
                <a:effectLst/>
                <a:latin typeface="Franklin Gothic Book"/>
              </a:rPr>
              <a:t> the programme. Do not be concerned if there are words or concepts you do not initially understand, as you will meet your project client at your Meet and Greet to ask preliminary questions. It may seem daunting to work in a new field, but all briefs have been created with that in mind. This is a chance for you to develop your research and analysis skills in a new area.</a:t>
            </a:r>
          </a:p>
          <a:p>
            <a:pPr algn="just" rtl="0" fontAlgn="base"/>
            <a:endParaRPr lang="en-US" sz="1200" i="0" dirty="0">
              <a:effectLst/>
              <a:latin typeface="Franklin Gothic Book" panose="020B0503020102020204" pitchFamily="34" charset="0"/>
            </a:endParaRPr>
          </a:p>
          <a:p>
            <a:pPr algn="just" rtl="0" fontAlgn="base"/>
            <a:endParaRPr lang="en-US" sz="1200" b="1" dirty="0">
              <a:latin typeface="Franklin Gothic Book" panose="020B0503020102020204" pitchFamily="34" charset="0"/>
            </a:endParaRPr>
          </a:p>
          <a:p>
            <a:pPr algn="just" rtl="0" fontAlgn="base"/>
            <a:r>
              <a:rPr lang="en-US" sz="1200" b="1" i="0" dirty="0">
                <a:effectLst/>
                <a:latin typeface="Franklin Gothic Book" panose="020B0503020102020204" pitchFamily="34" charset="0"/>
              </a:rPr>
              <a:t>Bursary payments – check your bank details</a:t>
            </a:r>
          </a:p>
          <a:p>
            <a:pPr algn="just" rtl="0" fontAlgn="base"/>
            <a:endParaRPr lang="en-US" sz="1200" b="1"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All student participants are entitled to a bursary payment to help contribute towards your living expenses. The value of the bursary for Summer 2024 is £240 (£12 x 20 hours, matching the UK </a:t>
            </a:r>
            <a:r>
              <a:rPr lang="en-US" sz="1200" i="0" dirty="0">
                <a:effectLst/>
                <a:latin typeface="Franklin Gothic Book" panose="020B0503020102020204" pitchFamily="34" charset="0"/>
                <a:hlinkClick r:id="rId2"/>
              </a:rPr>
              <a:t>Living Wage</a:t>
            </a:r>
            <a:r>
              <a:rPr lang="en-US" sz="1200" i="0" dirty="0">
                <a:effectLst/>
                <a:latin typeface="Franklin Gothic Book" panose="020B0503020102020204" pitchFamily="34" charset="0"/>
              </a:rPr>
              <a:t>). </a:t>
            </a: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Your bursary will be processed during the final week of the programme. Please note that it takes roughly 5 working days for your payment to appear in your bank account. You should expect payment by Sunday 7 July at the latest. </a:t>
            </a: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Students must ensure that Sussex Direct contains up-to-date bank details </a:t>
            </a:r>
            <a:r>
              <a:rPr lang="en-US" sz="1200" i="0" u="sng" dirty="0">
                <a:effectLst/>
                <a:latin typeface="Franklin Gothic Book" panose="020B0503020102020204" pitchFamily="34" charset="0"/>
              </a:rPr>
              <a:t>before</a:t>
            </a:r>
            <a:r>
              <a:rPr lang="en-US" sz="1200" i="0" dirty="0">
                <a:effectLst/>
                <a:latin typeface="Franklin Gothic Book" panose="020B0503020102020204" pitchFamily="34" charset="0"/>
              </a:rPr>
              <a:t> the start of the programme</a:t>
            </a:r>
            <a:r>
              <a:rPr lang="en-US" sz="1200" dirty="0">
                <a:latin typeface="Franklin Gothic Book" panose="020B0503020102020204" pitchFamily="34" charset="0"/>
              </a:rPr>
              <a:t> </a:t>
            </a:r>
            <a:r>
              <a:rPr lang="en-US" sz="1200" i="0" dirty="0">
                <a:effectLst/>
                <a:latin typeface="Franklin Gothic Book" panose="020B0503020102020204" pitchFamily="34" charset="0"/>
              </a:rPr>
              <a:t>to ensure correct processing of your bursary</a:t>
            </a:r>
            <a:r>
              <a:rPr lang="en-US" sz="1200" dirty="0">
                <a:latin typeface="Franklin Gothic Book" panose="020B0503020102020204" pitchFamily="34" charset="0"/>
              </a:rPr>
              <a:t>:</a:t>
            </a:r>
          </a:p>
          <a:p>
            <a:pPr algn="just" rtl="0" fontAlgn="base"/>
            <a:endParaRPr lang="en-US" sz="1200" dirty="0">
              <a:latin typeface="Franklin Gothic Book" panose="020B0503020102020204" pitchFamily="34" charset="0"/>
            </a:endParaRPr>
          </a:p>
          <a:p>
            <a:pPr algn="just" rtl="0" fontAlgn="base"/>
            <a:endParaRPr lang="en-US" sz="1200" i="0" dirty="0">
              <a:effectLst/>
              <a:latin typeface="Franklin Gothic Book" panose="020B0503020102020204" pitchFamily="34" charset="0"/>
            </a:endParaRPr>
          </a:p>
          <a:p>
            <a:pPr marL="228600" indent="-228600" algn="just" rtl="0" fontAlgn="base">
              <a:buFont typeface="+mj-lt"/>
              <a:buAutoNum type="arabicPeriod"/>
            </a:pPr>
            <a:r>
              <a:rPr lang="en-US" sz="1200" i="0" dirty="0">
                <a:effectLst/>
                <a:latin typeface="Franklin Gothic Book" panose="020B0503020102020204" pitchFamily="34" charset="0"/>
              </a:rPr>
              <a:t>Log into Sussex Direct </a:t>
            </a:r>
          </a:p>
          <a:p>
            <a:pPr marL="228600" indent="-228600" algn="just" rtl="0" fontAlgn="base">
              <a:buFont typeface="+mj-lt"/>
              <a:buAutoNum type="arabicPeriod"/>
            </a:pPr>
            <a:endParaRPr lang="en-US" sz="1200" i="0" dirty="0">
              <a:effectLst/>
              <a:latin typeface="Franklin Gothic Book" panose="020B0503020102020204" pitchFamily="34" charset="0"/>
            </a:endParaRPr>
          </a:p>
          <a:p>
            <a:pPr marL="228600" indent="-228600" algn="just" rtl="0" fontAlgn="base">
              <a:buFont typeface="+mj-lt"/>
              <a:buAutoNum type="arabicPeriod"/>
            </a:pPr>
            <a:r>
              <a:rPr lang="en-US" sz="1200" i="0" dirty="0">
                <a:effectLst/>
                <a:latin typeface="Franklin Gothic Book" panose="020B0503020102020204" pitchFamily="34" charset="0"/>
              </a:rPr>
              <a:t>Go to personal </a:t>
            </a:r>
          </a:p>
          <a:p>
            <a:pPr marL="228600" indent="-228600" algn="just" rtl="0" fontAlgn="base">
              <a:buFont typeface="+mj-lt"/>
              <a:buAutoNum type="arabicPeriod"/>
            </a:pPr>
            <a:endParaRPr lang="en-US" sz="1200" i="0" dirty="0">
              <a:effectLst/>
              <a:latin typeface="Franklin Gothic Book" panose="020B0503020102020204" pitchFamily="34" charset="0"/>
            </a:endParaRPr>
          </a:p>
          <a:p>
            <a:pPr marL="228600" indent="-228600" algn="just" rtl="0" fontAlgn="base">
              <a:buFont typeface="+mj-lt"/>
              <a:buAutoNum type="arabicPeriod"/>
            </a:pPr>
            <a:r>
              <a:rPr lang="en-US" sz="1200" i="0" dirty="0">
                <a:effectLst/>
                <a:latin typeface="Franklin Gothic Book" panose="020B0503020102020204" pitchFamily="34" charset="0"/>
              </a:rPr>
              <a:t>Go to financial </a:t>
            </a:r>
          </a:p>
          <a:p>
            <a:pPr marL="228600" indent="-228600" algn="just" rtl="0" fontAlgn="base">
              <a:buFont typeface="+mj-lt"/>
              <a:buAutoNum type="arabicPeriod"/>
            </a:pPr>
            <a:endParaRPr lang="en-US" sz="1200" i="0" dirty="0">
              <a:effectLst/>
              <a:latin typeface="Franklin Gothic Book" panose="020B0503020102020204" pitchFamily="34" charset="0"/>
            </a:endParaRPr>
          </a:p>
          <a:p>
            <a:pPr marL="228600" indent="-228600" algn="just" rtl="0" fontAlgn="base">
              <a:buFont typeface="+mj-lt"/>
              <a:buAutoNum type="arabicPeriod"/>
            </a:pPr>
            <a:r>
              <a:rPr lang="en-US" sz="1200" i="0" dirty="0">
                <a:effectLst/>
                <a:latin typeface="Franklin Gothic Book" panose="020B0503020102020204" pitchFamily="34" charset="0"/>
              </a:rPr>
              <a:t>Go to ‘your bank details’ </a:t>
            </a:r>
          </a:p>
          <a:p>
            <a:pPr marL="228600" indent="-228600" algn="just" rtl="0" fontAlgn="base">
              <a:buFont typeface="+mj-lt"/>
              <a:buAutoNum type="arabicPeriod"/>
            </a:pPr>
            <a:endParaRPr lang="en-US" sz="1200" i="0" dirty="0">
              <a:effectLst/>
              <a:latin typeface="Franklin Gothic Book" panose="020B0503020102020204" pitchFamily="34" charset="0"/>
            </a:endParaRPr>
          </a:p>
          <a:p>
            <a:pPr algn="just" rtl="0" fontAlgn="base"/>
            <a:r>
              <a:rPr lang="en-US" sz="500" dirty="0">
                <a:latin typeface="Franklin Gothic Book" panose="020B0503020102020204" pitchFamily="34" charset="0"/>
              </a:rPr>
              <a:t> </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000" kern="150" dirty="0">
              <a:effectLst/>
              <a:latin typeface="Aptos" panose="020B0004020202020204" pitchFamily="34" charset="0"/>
              <a:ea typeface="Aptos" panose="020B0004020202020204" pitchFamily="34" charset="0"/>
              <a:cs typeface="Times New Roman" panose="02020603050405020304" pitchFamily="18" charset="0"/>
            </a:endParaRPr>
          </a:p>
          <a:p>
            <a:pPr algn="just" rtl="0" fontAlgn="base"/>
            <a:r>
              <a:rPr lang="en-US" sz="1200" i="0" dirty="0">
                <a:effectLst/>
                <a:latin typeface="Franklin Gothic Book" panose="020B0503020102020204" pitchFamily="34" charset="0"/>
              </a:rPr>
              <a:t>If you encounter difficulties updating your details on Sussex Direct, please immediately contact the finance desk (</a:t>
            </a:r>
            <a:r>
              <a:rPr lang="en-US" sz="1200" i="0" dirty="0">
                <a:effectLst/>
                <a:latin typeface="Franklin Gothic Book" panose="020B0503020102020204" pitchFamily="34" charset="0"/>
                <a:hlinkClick r:id="rId3"/>
              </a:rPr>
              <a:t>studentaccounts@sussex.ac.uk </a:t>
            </a:r>
            <a:r>
              <a:rPr lang="en-US" sz="1200" i="0" dirty="0">
                <a:effectLst/>
                <a:latin typeface="Franklin Gothic Book" panose="020B0503020102020204" pitchFamily="34" charset="0"/>
              </a:rPr>
              <a:t>– for bank detail changes) or SSRO (</a:t>
            </a:r>
            <a:r>
              <a:rPr lang="en-US" sz="1200" i="0" dirty="0">
                <a:effectLst/>
                <a:latin typeface="Franklin Gothic Book" panose="020B0503020102020204" pitchFamily="34" charset="0"/>
                <a:hlinkClick r:id="rId4"/>
              </a:rPr>
              <a:t>ssro@sussex.ac.uk </a:t>
            </a:r>
            <a:r>
              <a:rPr lang="en-US" sz="1200" i="0" dirty="0">
                <a:effectLst/>
                <a:latin typeface="Franklin Gothic Book" panose="020B0503020102020204" pitchFamily="34" charset="0"/>
              </a:rPr>
              <a:t>– for home address changes). </a:t>
            </a:r>
          </a:p>
          <a:p>
            <a:pPr algn="just" rtl="0" fontAlgn="base"/>
            <a:endParaRPr lang="en-US" sz="1200" i="0" dirty="0">
              <a:effectLst/>
              <a:latin typeface="Franklin Gothic Book" panose="020B0503020102020204" pitchFamily="34" charset="0"/>
            </a:endParaRPr>
          </a:p>
          <a:p>
            <a:pPr algn="just" fontAlgn="base"/>
            <a:r>
              <a:rPr lang="en-US" sz="1200" i="0" dirty="0">
                <a:effectLst/>
                <a:latin typeface="Franklin Gothic Book"/>
              </a:rPr>
              <a:t>Please note that failure to complete the consultancy programme may affect your bursary payment.</a:t>
            </a:r>
            <a:endParaRPr lang="en-US" sz="1200" i="0" dirty="0">
              <a:effectLst/>
              <a:latin typeface="Franklin Gothic Book" panose="020B0503020102020204" pitchFamily="34" charset="0"/>
            </a:endParaRPr>
          </a:p>
        </p:txBody>
      </p:sp>
      <p:sp>
        <p:nvSpPr>
          <p:cNvPr id="11" name="TextBox 10">
            <a:extLst>
              <a:ext uri="{FF2B5EF4-FFF2-40B4-BE49-F238E27FC236}">
                <a16:creationId xmlns:a16="http://schemas.microsoft.com/office/drawing/2014/main" id="{CD48E029-7618-640E-DB3D-60255D0D9389}"/>
              </a:ext>
            </a:extLst>
          </p:cNvPr>
          <p:cNvSpPr txBox="1"/>
          <p:nvPr/>
        </p:nvSpPr>
        <p:spPr>
          <a:xfrm>
            <a:off x="3392905" y="5952433"/>
            <a:ext cx="2904271" cy="1015663"/>
          </a:xfrm>
          <a:prstGeom prst="rect">
            <a:avLst/>
          </a:prstGeom>
          <a:noFill/>
        </p:spPr>
        <p:txBody>
          <a:bodyPr wrap="square">
            <a:spAutoFit/>
          </a:bodyPr>
          <a:lstStyle/>
          <a:p>
            <a:pPr algn="just" rtl="0" fontAlgn="base"/>
            <a:r>
              <a:rPr lang="en-US" sz="1200" i="0" dirty="0">
                <a:effectLst/>
                <a:latin typeface="Franklin Gothic Book" panose="020B0503020102020204" pitchFamily="34" charset="0"/>
              </a:rPr>
              <a:t>5. Click add </a:t>
            </a:r>
          </a:p>
          <a:p>
            <a:pPr algn="just" rtl="0" fontAlgn="base"/>
            <a:endParaRPr lang="en-US" sz="1200" dirty="0">
              <a:latin typeface="Franklin Gothic Book" panose="020B0503020102020204" pitchFamily="34" charset="0"/>
            </a:endParaRPr>
          </a:p>
          <a:p>
            <a:pPr algn="just" rtl="0" fontAlgn="base"/>
            <a:r>
              <a:rPr lang="en-US" sz="1200" i="0" dirty="0">
                <a:effectLst/>
                <a:latin typeface="Franklin Gothic Book" panose="020B0503020102020204" pitchFamily="34" charset="0"/>
              </a:rPr>
              <a:t>6. Type in your bank details </a:t>
            </a:r>
          </a:p>
          <a:p>
            <a:pPr marL="228600" indent="-228600" algn="just" rtl="0" fontAlgn="base">
              <a:buFont typeface="+mj-lt"/>
              <a:buAutoNum type="arabicPeriod"/>
            </a:pPr>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7. Click save </a:t>
            </a:r>
          </a:p>
        </p:txBody>
      </p:sp>
    </p:spTree>
    <p:extLst>
      <p:ext uri="{BB962C8B-B14F-4D97-AF65-F5344CB8AC3E}">
        <p14:creationId xmlns:p14="http://schemas.microsoft.com/office/powerpoint/2010/main" val="3027622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1875329" y="506256"/>
            <a:ext cx="3107342"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50278"/>
            <a:ext cx="5736354" cy="3254481"/>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BEFORE YOUR FIRST DAY</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GB" sz="1000" kern="150" dirty="0">
              <a:effectLst/>
              <a:latin typeface="Aptos" panose="020B0004020202020204" pitchFamily="34" charset="0"/>
              <a:ea typeface="Aptos" panose="020B0004020202020204" pitchFamily="34" charset="0"/>
              <a:cs typeface="Times New Roman" panose="02020603050405020304" pitchFamily="18" charset="0"/>
            </a:endParaRPr>
          </a:p>
          <a:p>
            <a:pPr algn="just" fontAlgn="base"/>
            <a:r>
              <a:rPr lang="en-US" sz="1200" b="1" dirty="0">
                <a:latin typeface="Franklin Gothic Book"/>
              </a:rPr>
              <a:t>Register with the Santander Open Academy</a:t>
            </a:r>
            <a:endParaRPr lang="en-US" sz="1200" b="1" dirty="0">
              <a:latin typeface="Franklin Gothic Book" panose="020B0503020102020204" pitchFamily="34" charset="0"/>
            </a:endParaRPr>
          </a:p>
          <a:p>
            <a:pPr algn="just"/>
            <a:endParaRPr lang="en-US" sz="1200" b="1" dirty="0">
              <a:solidFill>
                <a:srgbClr val="000000"/>
              </a:solidFill>
              <a:latin typeface="Franklin Gothic Book"/>
              <a:ea typeface="+mn-lt"/>
              <a:cs typeface="+mn-lt"/>
            </a:endParaRPr>
          </a:p>
          <a:p>
            <a:pPr algn="just" fontAlgn="base"/>
            <a:r>
              <a:rPr lang="en-US" sz="1200" dirty="0">
                <a:latin typeface="Franklin Gothic Book"/>
              </a:rPr>
              <a:t>Santander Universities have contributed funding to support student participation in this programme. All student consultants are required to register with the </a:t>
            </a:r>
            <a:r>
              <a:rPr lang="en-US" sz="1200" dirty="0">
                <a:latin typeface="Franklin Gothic Book"/>
                <a:hlinkClick r:id="rId2"/>
              </a:rPr>
              <a:t>Santander Open Academy platform</a:t>
            </a:r>
            <a:r>
              <a:rPr lang="en-US" sz="1200" dirty="0">
                <a:latin typeface="Franklin Gothic Book"/>
              </a:rPr>
              <a:t>. The Academy is open to all students. It is a global learning and professional development platform that offers free courses, content, and scholarships from leading universities and institutions, in the skills most in demand by the </a:t>
            </a:r>
            <a:r>
              <a:rPr lang="en-US" sz="1200" dirty="0" err="1">
                <a:latin typeface="Franklin Gothic Book"/>
              </a:rPr>
              <a:t>labour</a:t>
            </a:r>
            <a:r>
              <a:rPr lang="en-US" sz="1200" dirty="0">
                <a:latin typeface="Franklin Gothic Book"/>
              </a:rPr>
              <a:t> market.</a:t>
            </a:r>
            <a:endParaRPr lang="en-US" sz="1200" dirty="0">
              <a:solidFill>
                <a:srgbClr val="6F7479"/>
              </a:solidFill>
              <a:latin typeface="Franklin Gothic Book"/>
              <a:ea typeface="+mn-lt"/>
              <a:cs typeface="+mn-lt"/>
            </a:endParaRPr>
          </a:p>
          <a:p>
            <a:pPr algn="just"/>
            <a:endParaRPr lang="en-US" sz="1200" i="1" dirty="0">
              <a:solidFill>
                <a:srgbClr val="6F7479"/>
              </a:solidFill>
              <a:latin typeface="Franklin Gothic Book"/>
            </a:endParaRPr>
          </a:p>
          <a:p>
            <a:pPr algn="just"/>
            <a:endParaRPr lang="en-US" sz="1200" i="1" dirty="0">
              <a:solidFill>
                <a:srgbClr val="6F7479"/>
              </a:solidFill>
              <a:latin typeface="Franklin Gothic Book"/>
            </a:endParaRPr>
          </a:p>
          <a:p>
            <a:pPr algn="just"/>
            <a:r>
              <a:rPr lang="en-US" sz="1200" b="1" dirty="0">
                <a:latin typeface="Franklin Gothic Book"/>
              </a:rPr>
              <a:t>Update your Zoom account</a:t>
            </a:r>
            <a:endParaRPr lang="en-US" sz="1200" dirty="0">
              <a:latin typeface="Franklin Gothic Book"/>
            </a:endParaRPr>
          </a:p>
          <a:p>
            <a:pPr algn="just" rtl="0" fontAlgn="base"/>
            <a:endParaRPr lang="en-US" sz="1200" b="1" i="0" dirty="0">
              <a:effectLst/>
              <a:latin typeface="Franklin Gothic Book" panose="020B0503020102020204" pitchFamily="34" charset="0"/>
            </a:endParaRPr>
          </a:p>
          <a:p>
            <a:pPr algn="just" fontAlgn="base"/>
            <a:r>
              <a:rPr lang="en-US" sz="1200" i="0" dirty="0">
                <a:effectLst/>
                <a:latin typeface="Franklin Gothic Book"/>
              </a:rPr>
              <a:t>During the programme, your Meet and Greet and online sessions will be hosted on Zoom. </a:t>
            </a:r>
            <a:r>
              <a:rPr lang="en-US" sz="1200" i="0" dirty="0">
                <a:effectLst/>
                <a:latin typeface="Franklin Gothic Book"/>
                <a:hlinkClick r:id="rId3"/>
              </a:rPr>
              <a:t>Please update your Zoom to the latest version.</a:t>
            </a:r>
            <a:r>
              <a:rPr lang="en-US" sz="1200" dirty="0">
                <a:latin typeface="Franklin Gothic Book"/>
                <a:hlinkClick r:id="rId3"/>
              </a:rPr>
              <a:t> </a:t>
            </a:r>
            <a:endParaRPr lang="en-US" sz="1200" i="0" dirty="0">
              <a:effectLst/>
              <a:latin typeface="Franklin Gothic Book" panose="020B0503020102020204" pitchFamily="34" charset="0"/>
            </a:endParaRPr>
          </a:p>
        </p:txBody>
      </p:sp>
      <p:sp>
        <p:nvSpPr>
          <p:cNvPr id="7" name="Rectangle: Rounded Corners 6">
            <a:extLst>
              <a:ext uri="{FF2B5EF4-FFF2-40B4-BE49-F238E27FC236}">
                <a16:creationId xmlns:a16="http://schemas.microsoft.com/office/drawing/2014/main" id="{96B4BBDA-01A2-93A4-03ED-B4D52545B83E}"/>
              </a:ext>
            </a:extLst>
          </p:cNvPr>
          <p:cNvSpPr/>
          <p:nvPr/>
        </p:nvSpPr>
        <p:spPr>
          <a:xfrm>
            <a:off x="565777" y="4180113"/>
            <a:ext cx="5731401" cy="5275609"/>
          </a:xfrm>
          <a:prstGeom prst="roundRect">
            <a:avLst>
              <a:gd name="adj" fmla="val 7878"/>
            </a:avLst>
          </a:prstGeom>
          <a:noFill/>
          <a:ln w="57150">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GB" sz="1600" kern="100" dirty="0">
                <a:solidFill>
                  <a:schemeClr val="tx1"/>
                </a:solidFill>
                <a:effectLst/>
                <a:latin typeface="Franklin Gothic Heavy" panose="020B0903020102020204" pitchFamily="34" charset="0"/>
                <a:ea typeface="Aptos" panose="020B0004020202020204" pitchFamily="34" charset="0"/>
                <a:cs typeface="Times New Roman" panose="02020603050405020304" pitchFamily="18" charset="0"/>
              </a:rPr>
              <a:t>CASE STUDY: COLAS ENGINEERING</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Colas is a French civil engineering company which specialises in road and rail infrastructure, with an interest in reducing their carbon footprint and promoting sustainable futures on their projects through community-focused initiatives.</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My team was given a fairly vague brief with the freedom to explore existing initiatives and develop some of our own. We focused on rewilding a green space near to the site offices of the development, using local resources and information to advise on how to do this, and we compiled a catalogue of existing volunteer-led sustainability projects in Essex.</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I really enjoyed leading my team to conduct this research as it was a brilliant opportunity to put the theoretical and field-based ecological skills that I have gained from my degree to use in a UK-based, industry-specific setting. I learned a lot about how I can contribute to sustainable progress on a wider scale, and I have found that interviewers for future job and internship applications are always keen to hear about the experience.</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However, it is worth being realistic about the amount of time you need to dedicate to the programme. While we did not exceed our contracted working hours, we definitely had to use them wisely, sometimes meeting in the evenings and in between classes. It is definitely useful to fine-tune your time-management and self-motivation skills!</a:t>
            </a:r>
          </a:p>
          <a:p>
            <a:pPr algn="ctr">
              <a:lnSpc>
                <a:spcPct val="115000"/>
              </a:lnSpc>
              <a:spcAft>
                <a:spcPts val="800"/>
              </a:spcAft>
            </a:pPr>
            <a:r>
              <a:rPr lang="en-GB" sz="1200" kern="100" dirty="0">
                <a:solidFill>
                  <a:schemeClr val="tx1"/>
                </a:solidFill>
                <a:latin typeface="Franklin Gothic Heavy" panose="020B0903020102020204" pitchFamily="34" charset="0"/>
                <a:ea typeface="Aptos" panose="020B0004020202020204" pitchFamily="34" charset="0"/>
                <a:cs typeface="Times New Roman" panose="02020603050405020304" pitchFamily="18" charset="0"/>
              </a:rPr>
              <a:t>- Grace, Zoology BSc and Student Consultant</a:t>
            </a:r>
            <a:endPar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06217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CCF311-5682-C78B-5348-C5492BAD0477}"/>
              </a:ext>
            </a:extLst>
          </p:cNvPr>
          <p:cNvSpPr/>
          <p:nvPr/>
        </p:nvSpPr>
        <p:spPr>
          <a:xfrm>
            <a:off x="2186247" y="506256"/>
            <a:ext cx="2510444" cy="337504"/>
          </a:xfrm>
          <a:prstGeom prst="rect">
            <a:avLst/>
          </a:prstGeom>
          <a:solidFill>
            <a:srgbClr val="69C3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109E501-4A4D-1B09-D889-95C8983CD9A4}"/>
              </a:ext>
            </a:extLst>
          </p:cNvPr>
          <p:cNvSpPr txBox="1"/>
          <p:nvPr/>
        </p:nvSpPr>
        <p:spPr>
          <a:xfrm>
            <a:off x="560824" y="443928"/>
            <a:ext cx="5736354" cy="5470472"/>
          </a:xfrm>
          <a:prstGeom prst="rect">
            <a:avLst/>
          </a:prstGeom>
          <a:noFill/>
        </p:spPr>
        <p:txBody>
          <a:bodyPr wrap="square" lIns="91440" tIns="45720" rIns="91440" bIns="45720" anchor="t">
            <a:spAutoFit/>
          </a:bodyPr>
          <a:lstStyle/>
          <a:p>
            <a:pPr algn="ctr">
              <a:lnSpc>
                <a:spcPct val="115000"/>
              </a:lnSpc>
              <a:spcAft>
                <a:spcPts val="800"/>
              </a:spcAft>
            </a:pPr>
            <a:r>
              <a:rPr lang="en-GB" sz="2000" dirty="0">
                <a:solidFill>
                  <a:schemeClr val="bg1"/>
                </a:solidFill>
                <a:latin typeface="Franklin Gothic Heavy" panose="020B0903020102020204" pitchFamily="34" charset="0"/>
              </a:rPr>
              <a:t>ON YOUR FIRST DAY</a:t>
            </a:r>
          </a:p>
          <a:p>
            <a:pPr algn="ctr">
              <a:lnSpc>
                <a:spcPct val="115000"/>
              </a:lnSpc>
              <a:spcAft>
                <a:spcPts val="800"/>
              </a:spcAft>
            </a:pPr>
            <a:r>
              <a:rPr lang="en-GB" sz="100" kern="150" dirty="0">
                <a:effectLst/>
                <a:latin typeface="Aptos" panose="020B0004020202020204" pitchFamily="34" charset="0"/>
                <a:ea typeface="Aptos" panose="020B0004020202020204" pitchFamily="34" charset="0"/>
                <a:cs typeface="Times New Roman" panose="02020603050405020304" pitchFamily="18" charset="0"/>
              </a:rPr>
              <a:t> </a:t>
            </a:r>
            <a:endParaRPr lang="en-US" sz="1200" b="1" dirty="0">
              <a:latin typeface="Franklin Gothic Book" panose="020B0503020102020204" pitchFamily="34" charset="0"/>
            </a:endParaRPr>
          </a:p>
          <a:p>
            <a:pPr algn="just" rtl="0" fontAlgn="base"/>
            <a:r>
              <a:rPr lang="en-US" sz="1200" b="1" i="0" dirty="0">
                <a:effectLst/>
                <a:latin typeface="Franklin Gothic Book" panose="020B0503020102020204" pitchFamily="34" charset="0"/>
              </a:rPr>
              <a:t>Student Consultancy Welcome Session</a:t>
            </a:r>
          </a:p>
          <a:p>
            <a:pPr algn="just" rtl="0" fontAlgn="base"/>
            <a:endParaRPr lang="en-US" sz="1200" b="1"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On your first day as a student consultant, you will be introduced to the programme, attend essential training, and meet your fellow student consultants and project client. Please ensure that you arrive promptly for the Welcome Session</a:t>
            </a:r>
            <a:r>
              <a:rPr lang="en-US" sz="1200" dirty="0">
                <a:latin typeface="Franklin Gothic Book" panose="020B0503020102020204" pitchFamily="34" charset="0"/>
              </a:rPr>
              <a:t>.</a:t>
            </a:r>
          </a:p>
          <a:p>
            <a:pPr algn="just" rtl="0" fontAlgn="base"/>
            <a:endParaRPr lang="en-US" sz="1200" i="0" dirty="0">
              <a:effectLst/>
              <a:latin typeface="Franklin Gothic Book" panose="020B0503020102020204" pitchFamily="34" charset="0"/>
            </a:endParaRPr>
          </a:p>
          <a:p>
            <a:pPr algn="ctr" rtl="0" fontAlgn="base"/>
            <a:r>
              <a:rPr lang="en-US" sz="1200" b="1" i="0" dirty="0">
                <a:effectLst/>
                <a:latin typeface="Franklin Gothic Book" panose="020B0503020102020204" pitchFamily="34" charset="0"/>
              </a:rPr>
              <a:t>Monday 3 June </a:t>
            </a:r>
          </a:p>
          <a:p>
            <a:pPr algn="ctr" rtl="0" fontAlgn="base"/>
            <a:endParaRPr lang="en-US" sz="1200" b="1" i="0" dirty="0">
              <a:effectLst/>
              <a:latin typeface="Franklin Gothic Book" panose="020B0503020102020204" pitchFamily="34" charset="0"/>
            </a:endParaRPr>
          </a:p>
          <a:p>
            <a:pPr algn="ctr" rtl="0" fontAlgn="base"/>
            <a:r>
              <a:rPr lang="en-US" sz="1200" b="1" i="0" dirty="0">
                <a:effectLst/>
                <a:latin typeface="Franklin Gothic Book" panose="020B0503020102020204" pitchFamily="34" charset="0"/>
              </a:rPr>
              <a:t>09:45 AM – 12:30 PM</a:t>
            </a:r>
          </a:p>
          <a:p>
            <a:pPr algn="ctr" rtl="0" fontAlgn="base"/>
            <a:endParaRPr lang="en-US" sz="1200" b="1" i="0" dirty="0">
              <a:effectLst/>
              <a:latin typeface="Franklin Gothic Book" panose="020B0503020102020204" pitchFamily="34" charset="0"/>
            </a:endParaRPr>
          </a:p>
          <a:p>
            <a:pPr algn="ctr" rtl="0" fontAlgn="base"/>
            <a:r>
              <a:rPr lang="en-US" sz="1200" b="1" i="0" dirty="0">
                <a:effectLst/>
                <a:latin typeface="Franklin Gothic Book" panose="020B0503020102020204" pitchFamily="34" charset="0"/>
              </a:rPr>
              <a:t>Woodlands 3 in the Student Centre </a:t>
            </a:r>
          </a:p>
          <a:p>
            <a:pPr algn="just" rtl="0" fontAlgn="base"/>
            <a:endParaRPr lang="en-US" sz="1200" i="0" dirty="0">
              <a:effectLst/>
              <a:latin typeface="Franklin Gothic Book" panose="020B0503020102020204" pitchFamily="34" charset="0"/>
            </a:endParaRPr>
          </a:p>
          <a:p>
            <a:pPr algn="just" rtl="0" fontAlgn="base"/>
            <a:r>
              <a:rPr lang="en-US" sz="1200" i="0" dirty="0">
                <a:effectLst/>
                <a:latin typeface="Franklin Gothic Book" panose="020B0503020102020204" pitchFamily="34" charset="0"/>
              </a:rPr>
              <a:t>Refreshments: Hot drinks will be provided from 09:45, please bring a reusable cup. You can also access the water tap in the student kitchen in the Student Centre. </a:t>
            </a:r>
          </a:p>
          <a:p>
            <a:pPr algn="just" rtl="0" fontAlgn="base"/>
            <a:endParaRPr lang="en-US" sz="1200" i="0" dirty="0">
              <a:effectLst/>
              <a:latin typeface="Franklin Gothic Book" panose="020B0503020102020204" pitchFamily="34" charset="0"/>
            </a:endParaRPr>
          </a:p>
          <a:p>
            <a:pPr algn="just" fontAlgn="base"/>
            <a:r>
              <a:rPr lang="en-US" sz="1200" i="0" dirty="0">
                <a:effectLst/>
                <a:latin typeface="Franklin Gothic Book"/>
              </a:rPr>
              <a:t>Environment description: students will sign in and sit in their allocated teams (there are </a:t>
            </a:r>
            <a:r>
              <a:rPr lang="en-US" sz="1200" dirty="0">
                <a:latin typeface="Franklin Gothic Book"/>
              </a:rPr>
              <a:t>7 </a:t>
            </a:r>
            <a:r>
              <a:rPr lang="en-US" sz="1200" i="0" dirty="0">
                <a:effectLst/>
                <a:latin typeface="Franklin Gothic Book"/>
              </a:rPr>
              <a:t>teams of 5 students). You will be told your team number and introduced to your fellow student consultants before the programme starts. Each table will be labelled with your team number. There will be a mix of presentations and team activities.</a:t>
            </a:r>
          </a:p>
          <a:p>
            <a:pPr algn="just" rtl="0" fontAlgn="base"/>
            <a:endParaRPr lang="en-US" sz="1200" i="0" dirty="0">
              <a:effectLst/>
              <a:latin typeface="Franklin Gothic Book" panose="020B0503020102020204" pitchFamily="34" charset="0"/>
            </a:endParaRPr>
          </a:p>
          <a:p>
            <a:pPr algn="just" rtl="0" fontAlgn="base"/>
            <a:r>
              <a:rPr lang="en-GB" sz="1200" i="0" dirty="0">
                <a:effectLst/>
                <a:latin typeface="Franklin Gothic Book" panose="020B0503020102020204" pitchFamily="34" charset="0"/>
              </a:rPr>
              <a:t>To get the most out of the programme, it is important that you attend this in-person session in full. </a:t>
            </a:r>
          </a:p>
          <a:p>
            <a:pPr algn="just" rtl="0" fontAlgn="base"/>
            <a:endParaRPr lang="en-GB" sz="1200" dirty="0">
              <a:latin typeface="Franklin Gothic Book" panose="020B0503020102020204" pitchFamily="34" charset="0"/>
            </a:endParaRPr>
          </a:p>
          <a:p>
            <a:pPr algn="just" rtl="0" fontAlgn="base"/>
            <a:r>
              <a:rPr lang="en-GB" sz="1200" i="0" dirty="0">
                <a:effectLst/>
                <a:latin typeface="Franklin Gothic Book" panose="020B0503020102020204" pitchFamily="34" charset="0"/>
              </a:rPr>
              <a:t>If you are unable to attend due to unavoidable commitments, scheduled teaching or adjustments, please email </a:t>
            </a:r>
            <a:r>
              <a:rPr lang="en-GB" sz="1200" i="0" dirty="0">
                <a:effectLst/>
                <a:latin typeface="Franklin Gothic Book" panose="020B0503020102020204" pitchFamily="34" charset="0"/>
                <a:hlinkClick r:id="rId2"/>
              </a:rPr>
              <a:t>careerlab@sussex.ac.uk</a:t>
            </a:r>
            <a:r>
              <a:rPr lang="en-GB" sz="1200" i="0" dirty="0">
                <a:effectLst/>
                <a:latin typeface="Franklin Gothic Book" panose="020B0503020102020204" pitchFamily="34" charset="0"/>
              </a:rPr>
              <a:t> by Wednesday 29 May. </a:t>
            </a:r>
            <a:endParaRPr lang="en-US" sz="1200" i="0" dirty="0">
              <a:effectLst/>
              <a:latin typeface="Franklin Gothic Book" panose="020B0503020102020204" pitchFamily="34" charset="0"/>
            </a:endParaRPr>
          </a:p>
          <a:p>
            <a:pPr algn="just" rtl="0" fontAlgn="base"/>
            <a:endParaRPr lang="en-US" sz="1200" i="0" dirty="0">
              <a:effectLst/>
              <a:latin typeface="Franklin Gothic Book" panose="020B0503020102020204" pitchFamily="34" charset="0"/>
            </a:endParaRPr>
          </a:p>
        </p:txBody>
      </p:sp>
      <p:sp>
        <p:nvSpPr>
          <p:cNvPr id="14" name="Rectangle: Rounded Corners 13">
            <a:extLst>
              <a:ext uri="{FF2B5EF4-FFF2-40B4-BE49-F238E27FC236}">
                <a16:creationId xmlns:a16="http://schemas.microsoft.com/office/drawing/2014/main" id="{31A8D8A8-C6D1-0613-B524-F1BFA2B4FEE6}"/>
              </a:ext>
            </a:extLst>
          </p:cNvPr>
          <p:cNvSpPr/>
          <p:nvPr/>
        </p:nvSpPr>
        <p:spPr>
          <a:xfrm>
            <a:off x="565777" y="5976728"/>
            <a:ext cx="5731401" cy="3478994"/>
          </a:xfrm>
          <a:prstGeom prst="roundRect">
            <a:avLst>
              <a:gd name="adj" fmla="val 7878"/>
            </a:avLst>
          </a:prstGeom>
          <a:noFill/>
          <a:ln w="57150">
            <a:solidFill>
              <a:srgbClr val="7BD3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GB" sz="1600" kern="100" dirty="0">
                <a:solidFill>
                  <a:schemeClr val="tx1"/>
                </a:solidFill>
                <a:effectLst/>
                <a:latin typeface="Franklin Gothic Heavy" panose="020B0903020102020204" pitchFamily="34" charset="0"/>
                <a:ea typeface="Aptos" panose="020B0004020202020204" pitchFamily="34" charset="0"/>
                <a:cs typeface="Times New Roman" panose="02020603050405020304" pitchFamily="18" charset="0"/>
              </a:rPr>
              <a:t>CASE STUDY: RIDGEVIEW WINE ESTATE</a:t>
            </a:r>
          </a:p>
          <a:p>
            <a:pPr algn="ctr">
              <a:lnSpc>
                <a:spcPct val="115000"/>
              </a:lnSpc>
              <a:spcAft>
                <a:spcPts val="800"/>
              </a:spcAft>
            </a:pPr>
            <a:r>
              <a:rPr lang="en-GB" sz="1200" kern="100" dirty="0">
                <a:solidFill>
                  <a:schemeClr val="tx1"/>
                </a:solidFill>
                <a:latin typeface="Franklin Gothic Book" panose="020B0503020102020204" pitchFamily="34" charset="0"/>
                <a:ea typeface="Aptos" panose="020B0004020202020204" pitchFamily="34" charset="0"/>
                <a:cs typeface="Times New Roman" panose="02020603050405020304" pitchFamily="18" charset="0"/>
              </a:rPr>
              <a:t>As</a:t>
            </a: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 part of its goal to be carbon-neutral by 2030, Sussex-based business Ridgeview Wine Estate set a group of students a project brief to research how to improve their waste management.</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The students identified that bidules – a plastic cylinder placed into wine bottles during fermentation – could be recycled through implementing infrastructure for them to be delivered to ReFactory, a facility based in Hull which is designed to transform plastic waste into new resources.</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The students’ proposal, which is now being implemented by Ridgeview, is projected to save 475kg of CO2 emissions, and 250kg of plastic waste, each year – with that amount increasing as Ridgeview’s production increases.</a:t>
            </a:r>
          </a:p>
          <a:p>
            <a:pPr algn="ctr">
              <a:lnSpc>
                <a:spcPct val="115000"/>
              </a:lnSpc>
              <a:spcAft>
                <a:spcPts val="800"/>
              </a:spcAft>
            </a:pPr>
            <a:r>
              <a:rPr lang="en-GB" sz="1200" kern="100" dirty="0">
                <a:solidFill>
                  <a:schemeClr val="tx1"/>
                </a:solidFill>
                <a:effectLst/>
                <a:latin typeface="Franklin Gothic Book" panose="020B0503020102020204" pitchFamily="34" charset="0"/>
                <a:ea typeface="Aptos" panose="020B0004020202020204" pitchFamily="34" charset="0"/>
                <a:cs typeface="Times New Roman" panose="02020603050405020304" pitchFamily="18" charset="0"/>
              </a:rPr>
              <a:t>The success of the project was recently featured in Waitrose magazine, as the supermarket stocks Ridgeview’s products.</a:t>
            </a:r>
          </a:p>
        </p:txBody>
      </p:sp>
    </p:spTree>
    <p:extLst>
      <p:ext uri="{BB962C8B-B14F-4D97-AF65-F5344CB8AC3E}">
        <p14:creationId xmlns:p14="http://schemas.microsoft.com/office/powerpoint/2010/main" val="2938475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DDC5929-0CAB-B00B-18C3-559360474B3E}"/>
              </a:ext>
            </a:extLst>
          </p:cNvPr>
          <p:cNvGraphicFramePr>
            <a:graphicFrameLocks noGrp="1"/>
          </p:cNvGraphicFramePr>
          <p:nvPr>
            <p:extLst>
              <p:ext uri="{D42A27DB-BD31-4B8C-83A1-F6EECF244321}">
                <p14:modId xmlns:p14="http://schemas.microsoft.com/office/powerpoint/2010/main" val="1877681199"/>
              </p:ext>
            </p:extLst>
          </p:nvPr>
        </p:nvGraphicFramePr>
        <p:xfrm>
          <a:off x="560821" y="1784939"/>
          <a:ext cx="5736353" cy="7588231"/>
        </p:xfrm>
        <a:graphic>
          <a:graphicData uri="http://schemas.openxmlformats.org/drawingml/2006/table">
            <a:tbl>
              <a:tblPr firstRow="1" bandRow="1">
                <a:tableStyleId>{2D5ABB26-0587-4C30-8999-92F81FD0307C}</a:tableStyleId>
              </a:tblPr>
              <a:tblGrid>
                <a:gridCol w="750541">
                  <a:extLst>
                    <a:ext uri="{9D8B030D-6E8A-4147-A177-3AD203B41FA5}">
                      <a16:colId xmlns:a16="http://schemas.microsoft.com/office/drawing/2014/main" val="3837995403"/>
                    </a:ext>
                  </a:extLst>
                </a:gridCol>
                <a:gridCol w="1037229">
                  <a:extLst>
                    <a:ext uri="{9D8B030D-6E8A-4147-A177-3AD203B41FA5}">
                      <a16:colId xmlns:a16="http://schemas.microsoft.com/office/drawing/2014/main" val="830736072"/>
                    </a:ext>
                  </a:extLst>
                </a:gridCol>
                <a:gridCol w="1368777">
                  <a:extLst>
                    <a:ext uri="{9D8B030D-6E8A-4147-A177-3AD203B41FA5}">
                      <a16:colId xmlns:a16="http://schemas.microsoft.com/office/drawing/2014/main" val="2844149495"/>
                    </a:ext>
                  </a:extLst>
                </a:gridCol>
                <a:gridCol w="2579806">
                  <a:extLst>
                    <a:ext uri="{9D8B030D-6E8A-4147-A177-3AD203B41FA5}">
                      <a16:colId xmlns:a16="http://schemas.microsoft.com/office/drawing/2014/main" val="806390231"/>
                    </a:ext>
                  </a:extLst>
                </a:gridCol>
              </a:tblGrid>
              <a:tr h="283191">
                <a:tc>
                  <a:txBody>
                    <a:bodyPr/>
                    <a:lstStyle/>
                    <a:p>
                      <a:r>
                        <a:rPr lang="en-GB" sz="1100" b="1" dirty="0">
                          <a:latin typeface="Franklin Gothic Book" panose="020B0503020102020204" pitchFamily="34" charset="0"/>
                        </a:rPr>
                        <a:t>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100" b="1" dirty="0">
                          <a:latin typeface="Franklin Gothic Book" panose="020B0503020102020204" pitchFamily="34" charset="0"/>
                        </a:rPr>
                        <a:t>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100" b="1" dirty="0">
                          <a:latin typeface="Franklin Gothic Book" panose="020B0503020102020204" pitchFamily="34" charset="0"/>
                        </a:rPr>
                        <a:t>Presented by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GB" sz="1100" b="1" dirty="0">
                          <a:latin typeface="Franklin Gothic Book" panose="020B0503020102020204" pitchFamily="34" charset="0"/>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4574784"/>
                  </a:ext>
                </a:extLst>
              </a:tr>
              <a:tr h="370840">
                <a:tc>
                  <a:txBody>
                    <a:bodyPr/>
                    <a:lstStyle/>
                    <a:p>
                      <a:r>
                        <a:rPr lang="en-GB" sz="1100" dirty="0">
                          <a:latin typeface="Franklin Gothic Book" panose="020B0503020102020204" pitchFamily="34" charset="0"/>
                        </a:rPr>
                        <a:t>09.45 – 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Arrival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panose="020B0503020102020204" pitchFamily="34" charset="0"/>
                          <a:ea typeface="+mn-ea"/>
                          <a:cs typeface="+mn-cs"/>
                        </a:rPr>
                        <a:t>Make your way to Woodlands 3 in the Student Centre, sign in, help yourself to a hot drink if you would like one, and find your team table.</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9415779"/>
                  </a:ext>
                </a:extLst>
              </a:tr>
              <a:tr h="370840">
                <a:tc>
                  <a:txBody>
                    <a:bodyPr/>
                    <a:lstStyle/>
                    <a:p>
                      <a:r>
                        <a:rPr lang="en-GB" sz="1100" dirty="0">
                          <a:latin typeface="Franklin Gothic Book"/>
                        </a:rPr>
                        <a:t>10.00 – 10.30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Welcome and programme information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a:rPr>
                        <a:t>Emily Huns, </a:t>
                      </a:r>
                      <a:r>
                        <a:rPr lang="en-GB" sz="1100" b="0" i="0" u="none" strike="noStrike" noProof="0" dirty="0">
                          <a:solidFill>
                            <a:srgbClr val="000000"/>
                          </a:solidFill>
                          <a:latin typeface="Franklin Gothic Book"/>
                        </a:rPr>
                        <a:t>Head of Careers and Entrepreneurship</a:t>
                      </a:r>
                    </a:p>
                    <a:p>
                      <a:pPr lvl="0">
                        <a:buNone/>
                      </a:pPr>
                      <a:r>
                        <a:rPr lang="en-GB" sz="1100" dirty="0">
                          <a:latin typeface="Franklin Gothic Book"/>
                        </a:rPr>
                        <a:t>&amp; Jasmin Tse, Programmes Officer </a:t>
                      </a:r>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a:ea typeface="+mn-ea"/>
                          <a:cs typeface="+mn-cs"/>
                        </a:rPr>
                        <a:t>This talk will introduce you to the structure of programme and key information. You will also have the chance to ask questions.</a:t>
                      </a:r>
                      <a:endParaRPr lang="en-GB" sz="1100" dirty="0">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0498567"/>
                  </a:ext>
                </a:extLst>
              </a:tr>
              <a:tr h="370839">
                <a:tc>
                  <a:txBody>
                    <a:bodyPr/>
                    <a:lstStyle/>
                    <a:p>
                      <a:pPr lvl="0">
                        <a:buNone/>
                      </a:pPr>
                      <a:r>
                        <a:rPr lang="en-GB" sz="1100" dirty="0">
                          <a:latin typeface="Franklin Gothic Book"/>
                        </a:rPr>
                        <a:t>10:30 – 10:40</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r>
                        <a:rPr lang="en-US" sz="1100" b="0" i="0" u="none" strike="noStrike" noProof="0" dirty="0">
                          <a:solidFill>
                            <a:schemeClr val="tx1"/>
                          </a:solidFill>
                          <a:latin typeface="Franklin Gothic Book"/>
                        </a:rPr>
                        <a:t>Hear from a previous Student Consultant</a:t>
                      </a:r>
                      <a:endParaRPr lang="en-US" sz="1100">
                        <a:solidFill>
                          <a:schemeClr val="tx1"/>
                        </a:solidFill>
                        <a:latin typeface="Franklin Gothic Book"/>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r>
                        <a:rPr lang="en-GB" sz="1100" b="0" i="0" u="none" strike="noStrike" noProof="0" dirty="0">
                          <a:solidFill>
                            <a:schemeClr val="tx1"/>
                          </a:solidFill>
                          <a:latin typeface="Franklin Gothic Book"/>
                        </a:rPr>
                        <a:t>Abdulrahman Dirie, MSc in Climate Change Development and Policy</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r>
                        <a:rPr lang="en-GB" sz="1100" b="0" i="1" u="none" strike="noStrike" kern="1200" noProof="0" dirty="0">
                          <a:solidFill>
                            <a:schemeClr val="tx1"/>
                          </a:solidFill>
                          <a:effectLst/>
                          <a:latin typeface="Franklin Gothic Book"/>
                        </a:rPr>
                        <a:t>Hear from a previous Student Consultant about their experiences on the programme and their top tips.</a:t>
                      </a:r>
                      <a:endParaRPr lang="en-US" i="1" dirty="0">
                        <a:latin typeface="Franklin Gothic Book"/>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326652889"/>
                  </a:ext>
                </a:extLst>
              </a:tr>
              <a:tr h="370840">
                <a:tc>
                  <a:txBody>
                    <a:bodyPr/>
                    <a:lstStyle/>
                    <a:p>
                      <a:r>
                        <a:rPr lang="en-GB" sz="1100" dirty="0">
                          <a:latin typeface="Franklin Gothic Book"/>
                        </a:rPr>
                        <a:t>10.40 – 11.20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Team challenges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a:rPr>
                        <a:t>Will Speakman, Programmes Coordinator &amp; Gabriella Macrae-Jones, Graduate Associate </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panose="020B0503020102020204" pitchFamily="34" charset="0"/>
                          <a:ea typeface="+mn-ea"/>
                          <a:cs typeface="+mn-cs"/>
                        </a:rPr>
                        <a:t>This interactive section will give you the chance to get to know the student consultants in your team.</a:t>
                      </a:r>
                      <a:r>
                        <a:rPr lang="en-GB" sz="1100" b="0" i="0" kern="1200" dirty="0">
                          <a:solidFill>
                            <a:schemeClr val="tx1"/>
                          </a:solidFill>
                          <a:effectLst/>
                          <a:latin typeface="Franklin Gothic Book" panose="020B0503020102020204" pitchFamily="34" charset="0"/>
                          <a:ea typeface="+mn-ea"/>
                          <a:cs typeface="+mn-cs"/>
                        </a:rPr>
                        <a:t> </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0266700"/>
                  </a:ext>
                </a:extLst>
              </a:tr>
              <a:tr h="370840">
                <a:tc>
                  <a:txBody>
                    <a:bodyPr/>
                    <a:lstStyle/>
                    <a:p>
                      <a:r>
                        <a:rPr lang="en-GB" sz="1100" dirty="0">
                          <a:latin typeface="Franklin Gothic Book"/>
                        </a:rPr>
                        <a:t>11.20 – 11.30</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ctr"/>
                      <a:r>
                        <a:rPr lang="en-GB" sz="1100" dirty="0">
                          <a:latin typeface="Franklin Gothic Book" panose="020B0503020102020204" pitchFamily="34" charset="0"/>
                        </a:rPr>
                        <a:t>Break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27843419"/>
                  </a:ext>
                </a:extLst>
              </a:tr>
              <a:tr h="506699">
                <a:tc>
                  <a:txBody>
                    <a:bodyPr/>
                    <a:lstStyle/>
                    <a:p>
                      <a:r>
                        <a:rPr lang="en-GB" sz="1100" dirty="0">
                          <a:latin typeface="Franklin Gothic Book"/>
                        </a:rPr>
                        <a:t>11.30 – 12.30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a:rPr>
                        <a:t>Team dilemmas and kickstarting a consulting 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Emma Konopka, Employability Officer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a:ea typeface="+mn-ea"/>
                          <a:cs typeface="+mn-cs"/>
                        </a:rPr>
                        <a:t>This seminar will introduce you to how to effectively meet a client's brief, the importance of research and teamwork in a consultancy project and tips on how to organise your time.</a:t>
                      </a:r>
                      <a:endParaRPr lang="en-GB" sz="1100" dirty="0">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4179142"/>
                  </a:ext>
                </a:extLst>
              </a:tr>
              <a:tr h="370840">
                <a:tc>
                  <a:txBody>
                    <a:bodyPr/>
                    <a:lstStyle/>
                    <a:p>
                      <a:r>
                        <a:rPr lang="en-GB" sz="1100" dirty="0">
                          <a:latin typeface="Franklin Gothic Book" panose="020B0503020102020204" pitchFamily="34" charset="0"/>
                        </a:rPr>
                        <a:t>12.30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ctr"/>
                      <a:r>
                        <a:rPr lang="en-GB" sz="1100" dirty="0">
                          <a:latin typeface="Franklin Gothic Book" panose="020B0503020102020204" pitchFamily="34" charset="0"/>
                        </a:rPr>
                        <a:t>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15264103"/>
                  </a:ext>
                </a:extLst>
              </a:tr>
              <a:tr h="370840">
                <a:tc>
                  <a:txBody>
                    <a:bodyPr/>
                    <a:lstStyle/>
                    <a:p>
                      <a:r>
                        <a:rPr lang="en-GB" sz="1100" dirty="0">
                          <a:latin typeface="Franklin Gothic Book"/>
                        </a:rPr>
                        <a:t>14.00 onwards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Meet &amp; Greets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Project clients &amp; student teams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a:ea typeface="+mn-ea"/>
                          <a:cs typeface="+mn-cs"/>
                        </a:rPr>
                        <a:t>This 30-minute session is your chance to meet your project client, introduce yourselves, and gain further insight into the project brief. Use this opportunity to ask questions.</a:t>
                      </a:r>
                      <a:r>
                        <a:rPr lang="en-GB" sz="1100" b="0" i="0" kern="1200" dirty="0">
                          <a:solidFill>
                            <a:schemeClr val="tx1"/>
                          </a:solidFill>
                          <a:effectLst/>
                          <a:latin typeface="Franklin Gothic Book"/>
                          <a:ea typeface="+mn-ea"/>
                          <a:cs typeface="+mn-cs"/>
                        </a:rPr>
                        <a:t> </a:t>
                      </a:r>
                      <a:endParaRPr lang="en-GB" sz="1100" dirty="0">
                        <a:latin typeface="Franklin Gothic Book"/>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6907761"/>
                  </a:ext>
                </a:extLst>
              </a:tr>
              <a:tr h="370840">
                <a:tc>
                  <a:txBody>
                    <a:bodyPr/>
                    <a:lstStyle/>
                    <a:p>
                      <a:r>
                        <a:rPr lang="en-GB" sz="1100" dirty="0">
                          <a:latin typeface="Franklin Gothic Book"/>
                        </a:rPr>
                        <a:t>14.00 onwards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en-GB" sz="1100" b="0" i="0" u="none" strike="noStrike" noProof="0" dirty="0">
                          <a:solidFill>
                            <a:srgbClr val="000000"/>
                          </a:solidFill>
                          <a:latin typeface="Franklin Gothic Book"/>
                        </a:rPr>
                        <a:t>Agree on a team lead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latin typeface="Franklin Gothic Book" panose="020B0503020102020204" pitchFamily="34" charset="0"/>
                        </a:rPr>
                        <a:t>Student teams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b="0" i="1" kern="1200" dirty="0">
                          <a:solidFill>
                            <a:schemeClr val="tx1"/>
                          </a:solidFill>
                          <a:effectLst/>
                          <a:latin typeface="Franklin Gothic Book" panose="020B0503020102020204" pitchFamily="34" charset="0"/>
                          <a:ea typeface="+mn-ea"/>
                          <a:cs typeface="+mn-cs"/>
                        </a:rPr>
                        <a:t>Student teams will need to decide on a team lead and email </a:t>
                      </a:r>
                      <a:r>
                        <a:rPr lang="en-GB" sz="1100" b="0" i="1" u="sng" strike="noStrike" kern="1200" dirty="0">
                          <a:solidFill>
                            <a:schemeClr val="tx1"/>
                          </a:solidFill>
                          <a:effectLst/>
                          <a:latin typeface="Franklin Gothic Book" panose="020B0503020102020204" pitchFamily="34" charset="0"/>
                          <a:ea typeface="+mn-ea"/>
                          <a:cs typeface="+mn-cs"/>
                          <a:hlinkClick r:id="rId2"/>
                        </a:rPr>
                        <a:t>careerlab@sussex.ac.uk</a:t>
                      </a:r>
                      <a:r>
                        <a:rPr lang="en-GB" sz="1100" b="0" i="1" kern="1200" dirty="0">
                          <a:solidFill>
                            <a:schemeClr val="tx1"/>
                          </a:solidFill>
                          <a:effectLst/>
                          <a:latin typeface="Franklin Gothic Book" panose="020B0503020102020204" pitchFamily="34" charset="0"/>
                          <a:ea typeface="+mn-ea"/>
                          <a:cs typeface="+mn-cs"/>
                        </a:rPr>
                        <a:t> by Tuesday 4 June, 12noon.</a:t>
                      </a:r>
                      <a:endParaRPr lang="en-GB" sz="1100" dirty="0">
                        <a:latin typeface="Franklin Gothic Book" panose="020B05030201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0205778"/>
                  </a:ext>
                </a:extLst>
              </a:tr>
            </a:tbl>
          </a:graphicData>
        </a:graphic>
      </p:graphicFrame>
      <p:sp>
        <p:nvSpPr>
          <p:cNvPr id="3" name="TextBox 2">
            <a:extLst>
              <a:ext uri="{FF2B5EF4-FFF2-40B4-BE49-F238E27FC236}">
                <a16:creationId xmlns:a16="http://schemas.microsoft.com/office/drawing/2014/main" id="{1A1BE670-3A94-7A0A-B5E5-8EB30BB1DBEE}"/>
              </a:ext>
            </a:extLst>
          </p:cNvPr>
          <p:cNvSpPr txBox="1"/>
          <p:nvPr/>
        </p:nvSpPr>
        <p:spPr>
          <a:xfrm>
            <a:off x="560823" y="592724"/>
            <a:ext cx="5736354" cy="1200329"/>
          </a:xfrm>
          <a:prstGeom prst="rect">
            <a:avLst/>
          </a:prstGeom>
          <a:noFill/>
        </p:spPr>
        <p:txBody>
          <a:bodyPr wrap="square">
            <a:spAutoFit/>
          </a:bodyPr>
          <a:lstStyle/>
          <a:p>
            <a:pPr algn="ctr" rtl="0" fontAlgn="base"/>
            <a:r>
              <a:rPr lang="en-US" sz="1200" b="1" i="0" dirty="0">
                <a:effectLst/>
                <a:latin typeface="Franklin Gothic Book" panose="020B0503020102020204" pitchFamily="34" charset="0"/>
              </a:rPr>
              <a:t>Monday 3 June </a:t>
            </a:r>
          </a:p>
          <a:p>
            <a:pPr algn="ctr" rtl="0" fontAlgn="base"/>
            <a:endParaRPr lang="en-US" sz="1200" b="1" i="0" dirty="0">
              <a:effectLst/>
              <a:latin typeface="Franklin Gothic Book" panose="020B0503020102020204" pitchFamily="34" charset="0"/>
            </a:endParaRPr>
          </a:p>
          <a:p>
            <a:pPr algn="ctr" rtl="0" fontAlgn="base"/>
            <a:r>
              <a:rPr lang="en-US" sz="1200" b="1" i="0" dirty="0">
                <a:effectLst/>
                <a:latin typeface="Franklin Gothic Book" panose="020B0503020102020204" pitchFamily="34" charset="0"/>
              </a:rPr>
              <a:t>09:45 AM – 12:30 PM</a:t>
            </a:r>
          </a:p>
          <a:p>
            <a:pPr algn="ctr" rtl="0" fontAlgn="base"/>
            <a:endParaRPr lang="en-US" sz="1200" b="1" i="0" dirty="0">
              <a:effectLst/>
              <a:latin typeface="Franklin Gothic Book" panose="020B0503020102020204" pitchFamily="34" charset="0"/>
            </a:endParaRPr>
          </a:p>
          <a:p>
            <a:pPr algn="ctr" rtl="0" fontAlgn="base"/>
            <a:r>
              <a:rPr lang="en-US" sz="1200" b="1" i="0" dirty="0">
                <a:effectLst/>
                <a:latin typeface="Franklin Gothic Book" panose="020B0503020102020204" pitchFamily="34" charset="0"/>
              </a:rPr>
              <a:t>Woodlands 3 in the Student Centre </a:t>
            </a:r>
          </a:p>
          <a:p>
            <a:pPr algn="just" rtl="0" fontAlgn="base"/>
            <a:endParaRPr lang="en-US" sz="1200" b="1" i="0" dirty="0">
              <a:effectLst/>
              <a:latin typeface="Franklin Gothic Book" panose="020B0503020102020204" pitchFamily="34" charset="0"/>
            </a:endParaRPr>
          </a:p>
        </p:txBody>
      </p:sp>
    </p:spTree>
    <p:extLst>
      <p:ext uri="{BB962C8B-B14F-4D97-AF65-F5344CB8AC3E}">
        <p14:creationId xmlns:p14="http://schemas.microsoft.com/office/powerpoint/2010/main" val="20219335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305</TotalTime>
  <Words>5051</Words>
  <Application>Microsoft Office PowerPoint</Application>
  <PresentationFormat>A4 Paper (210x297 mm)</PresentationFormat>
  <Paragraphs>499</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Aptos</vt:lpstr>
      <vt:lpstr>Aptos Display</vt:lpstr>
      <vt:lpstr>Arial</vt:lpstr>
      <vt:lpstr>Arial,Sans-Serif</vt:lpstr>
      <vt:lpstr>Calibri</vt:lpstr>
      <vt:lpstr>Franklin Gothic Book</vt:lpstr>
      <vt:lpstr>Franklin Gothic Heavy</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Georgia Walters</dc:creator>
  <cp:lastModifiedBy>Andrea Wall</cp:lastModifiedBy>
  <cp:revision>194</cp:revision>
  <dcterms:created xsi:type="dcterms:W3CDTF">2024-05-20T15:48:12Z</dcterms:created>
  <dcterms:modified xsi:type="dcterms:W3CDTF">2024-06-03T12:38:36Z</dcterms:modified>
</cp:coreProperties>
</file>